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ink/ink1.xml" ContentType="application/inkml+xml"/>
  <Override PartName="/ppt/ink/ink2.xml" ContentType="application/inkml+xml"/>
  <Override PartName="/ppt/notesSlides/notesSlide23.xml" ContentType="application/vnd.openxmlformats-officedocument.presentationml.notesSlide+xml"/>
  <Override PartName="/ppt/ink/ink3.xml" ContentType="application/inkml+xml"/>
  <Override PartName="/ppt/notesSlides/notesSlide24.xml" ContentType="application/vnd.openxmlformats-officedocument.presentationml.notesSlide+xml"/>
  <Override PartName="/ppt/ink/ink4.xml" ContentType="application/inkml+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ink/ink5.xml" ContentType="application/inkml+xml"/>
  <Override PartName="/ppt/ink/ink6.xml" ContentType="application/inkml+xml"/>
  <Override PartName="/ppt/notesSlides/notesSlide27.xml" ContentType="application/vnd.openxmlformats-officedocument.presentationml.notesSlide+xml"/>
  <Override PartName="/ppt/ink/ink7.xml" ContentType="application/inkml+xml"/>
  <Override PartName="/ppt/notesSlides/notesSlide28.xml" ContentType="application/vnd.openxmlformats-officedocument.presentationml.notesSlide+xml"/>
  <Override PartName="/ppt/ink/ink8.xml" ContentType="application/inkml+xml"/>
  <Override PartName="/ppt/notesSlides/notesSlide29.xml" ContentType="application/vnd.openxmlformats-officedocument.presentationml.notesSlide+xml"/>
  <Override PartName="/ppt/ink/ink9.xml" ContentType="application/inkml+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53"/>
  </p:notesMasterIdLst>
  <p:handoutMasterIdLst>
    <p:handoutMasterId r:id="rId54"/>
  </p:handoutMasterIdLst>
  <p:sldIdLst>
    <p:sldId id="307" r:id="rId2"/>
    <p:sldId id="268" r:id="rId3"/>
    <p:sldId id="313" r:id="rId4"/>
    <p:sldId id="329" r:id="rId5"/>
    <p:sldId id="317" r:id="rId6"/>
    <p:sldId id="330" r:id="rId7"/>
    <p:sldId id="269" r:id="rId8"/>
    <p:sldId id="298" r:id="rId9"/>
    <p:sldId id="319" r:id="rId10"/>
    <p:sldId id="299" r:id="rId11"/>
    <p:sldId id="270" r:id="rId12"/>
    <p:sldId id="271" r:id="rId13"/>
    <p:sldId id="272" r:id="rId14"/>
    <p:sldId id="300" r:id="rId15"/>
    <p:sldId id="315" r:id="rId16"/>
    <p:sldId id="316" r:id="rId17"/>
    <p:sldId id="273" r:id="rId18"/>
    <p:sldId id="274" r:id="rId19"/>
    <p:sldId id="331" r:id="rId20"/>
    <p:sldId id="275" r:id="rId21"/>
    <p:sldId id="301" r:id="rId22"/>
    <p:sldId id="302" r:id="rId23"/>
    <p:sldId id="276" r:id="rId24"/>
    <p:sldId id="277" r:id="rId25"/>
    <p:sldId id="278" r:id="rId26"/>
    <p:sldId id="320" r:id="rId27"/>
    <p:sldId id="309" r:id="rId28"/>
    <p:sldId id="327" r:id="rId29"/>
    <p:sldId id="332" r:id="rId30"/>
    <p:sldId id="318" r:id="rId31"/>
    <p:sldId id="326" r:id="rId32"/>
    <p:sldId id="310" r:id="rId33"/>
    <p:sldId id="325" r:id="rId34"/>
    <p:sldId id="303" r:id="rId35"/>
    <p:sldId id="281" r:id="rId36"/>
    <p:sldId id="324" r:id="rId37"/>
    <p:sldId id="282" r:id="rId38"/>
    <p:sldId id="314" r:id="rId39"/>
    <p:sldId id="311" r:id="rId40"/>
    <p:sldId id="283" r:id="rId41"/>
    <p:sldId id="304" r:id="rId42"/>
    <p:sldId id="333" r:id="rId43"/>
    <p:sldId id="284" r:id="rId44"/>
    <p:sldId id="285" r:id="rId45"/>
    <p:sldId id="305" r:id="rId46"/>
    <p:sldId id="306" r:id="rId47"/>
    <p:sldId id="286" r:id="rId48"/>
    <p:sldId id="287" r:id="rId49"/>
    <p:sldId id="288" r:id="rId50"/>
    <p:sldId id="297" r:id="rId51"/>
    <p:sldId id="308" r:id="rId52"/>
  </p:sldIdLst>
  <p:sldSz cx="12192000" cy="6858000"/>
  <p:notesSz cx="7315200" cy="9601200"/>
  <p:defaultTextStyle>
    <a:defPPr>
      <a:defRPr lang="en-US"/>
    </a:defPPr>
    <a:lvl1pPr algn="l" rtl="0" eaLnBrk="0" fontAlgn="base" hangingPunct="0">
      <a:spcBef>
        <a:spcPct val="0"/>
      </a:spcBef>
      <a:spcAft>
        <a:spcPct val="0"/>
      </a:spcAft>
      <a:defRPr kern="1200">
        <a:solidFill>
          <a:schemeClr val="tx1"/>
        </a:solidFill>
        <a:latin typeface="Verdana" pitchFamily="34" charset="0"/>
        <a:ea typeface="MS PGothic" pitchFamily="34" charset="-128"/>
        <a:cs typeface="+mn-cs"/>
      </a:defRPr>
    </a:lvl1pPr>
    <a:lvl2pPr marL="457200" algn="l" rtl="0" eaLnBrk="0" fontAlgn="base" hangingPunct="0">
      <a:spcBef>
        <a:spcPct val="0"/>
      </a:spcBef>
      <a:spcAft>
        <a:spcPct val="0"/>
      </a:spcAft>
      <a:defRPr kern="1200">
        <a:solidFill>
          <a:schemeClr val="tx1"/>
        </a:solidFill>
        <a:latin typeface="Verdana" pitchFamily="34" charset="0"/>
        <a:ea typeface="MS PGothic" pitchFamily="34" charset="-128"/>
        <a:cs typeface="+mn-cs"/>
      </a:defRPr>
    </a:lvl2pPr>
    <a:lvl3pPr marL="914400" algn="l" rtl="0" eaLnBrk="0" fontAlgn="base" hangingPunct="0">
      <a:spcBef>
        <a:spcPct val="0"/>
      </a:spcBef>
      <a:spcAft>
        <a:spcPct val="0"/>
      </a:spcAft>
      <a:defRPr kern="1200">
        <a:solidFill>
          <a:schemeClr val="tx1"/>
        </a:solidFill>
        <a:latin typeface="Verdana" pitchFamily="34" charset="0"/>
        <a:ea typeface="MS PGothic" pitchFamily="34" charset="-128"/>
        <a:cs typeface="+mn-cs"/>
      </a:defRPr>
    </a:lvl3pPr>
    <a:lvl4pPr marL="1371600" algn="l" rtl="0" eaLnBrk="0" fontAlgn="base" hangingPunct="0">
      <a:spcBef>
        <a:spcPct val="0"/>
      </a:spcBef>
      <a:spcAft>
        <a:spcPct val="0"/>
      </a:spcAft>
      <a:defRPr kern="1200">
        <a:solidFill>
          <a:schemeClr val="tx1"/>
        </a:solidFill>
        <a:latin typeface="Verdana" pitchFamily="34" charset="0"/>
        <a:ea typeface="MS PGothic" pitchFamily="34" charset="-128"/>
        <a:cs typeface="+mn-cs"/>
      </a:defRPr>
    </a:lvl4pPr>
    <a:lvl5pPr marL="1828800" algn="l" rtl="0" eaLnBrk="0" fontAlgn="base" hangingPunct="0">
      <a:spcBef>
        <a:spcPct val="0"/>
      </a:spcBef>
      <a:spcAft>
        <a:spcPct val="0"/>
      </a:spcAft>
      <a:defRPr kern="1200">
        <a:solidFill>
          <a:schemeClr val="tx1"/>
        </a:solidFill>
        <a:latin typeface="Verdana" pitchFamily="34" charset="0"/>
        <a:ea typeface="MS PGothic" pitchFamily="34" charset="-128"/>
        <a:cs typeface="+mn-cs"/>
      </a:defRPr>
    </a:lvl5pPr>
    <a:lvl6pPr marL="2286000" algn="l" defTabSz="914400" rtl="0" eaLnBrk="1" latinLnBrk="0" hangingPunct="1">
      <a:defRPr kern="1200">
        <a:solidFill>
          <a:schemeClr val="tx1"/>
        </a:solidFill>
        <a:latin typeface="Verdana" pitchFamily="34" charset="0"/>
        <a:ea typeface="MS PGothic" pitchFamily="34" charset="-128"/>
        <a:cs typeface="+mn-cs"/>
      </a:defRPr>
    </a:lvl6pPr>
    <a:lvl7pPr marL="2743200" algn="l" defTabSz="914400" rtl="0" eaLnBrk="1" latinLnBrk="0" hangingPunct="1">
      <a:defRPr kern="1200">
        <a:solidFill>
          <a:schemeClr val="tx1"/>
        </a:solidFill>
        <a:latin typeface="Verdana" pitchFamily="34" charset="0"/>
        <a:ea typeface="MS PGothic" pitchFamily="34" charset="-128"/>
        <a:cs typeface="+mn-cs"/>
      </a:defRPr>
    </a:lvl7pPr>
    <a:lvl8pPr marL="3200400" algn="l" defTabSz="914400" rtl="0" eaLnBrk="1" latinLnBrk="0" hangingPunct="1">
      <a:defRPr kern="1200">
        <a:solidFill>
          <a:schemeClr val="tx1"/>
        </a:solidFill>
        <a:latin typeface="Verdana" pitchFamily="34" charset="0"/>
        <a:ea typeface="MS PGothic" pitchFamily="34" charset="-128"/>
        <a:cs typeface="+mn-cs"/>
      </a:defRPr>
    </a:lvl8pPr>
    <a:lvl9pPr marL="3657600" algn="l" defTabSz="914400" rtl="0" eaLnBrk="1" latinLnBrk="0" hangingPunct="1">
      <a:defRPr kern="1200">
        <a:solidFill>
          <a:schemeClr val="tx1"/>
        </a:solidFill>
        <a:latin typeface="Verdana" pitchFamily="34" charset="0"/>
        <a:ea typeface="MS PGothic" pitchFamily="34" charset="-128"/>
        <a:cs typeface="+mn-cs"/>
      </a:defRPr>
    </a:lvl9pPr>
  </p:defaultTextStyle>
  <p:extLst>
    <p:ext uri="{EFAFB233-063F-42B5-8137-9DF3F51BA10A}">
      <p15:sldGuideLst xmlns:p15="http://schemas.microsoft.com/office/powerpoint/2012/main">
        <p15:guide id="1" orient="horz" pos="819" userDrawn="1">
          <p15:clr>
            <a:srgbClr val="A4A3A4"/>
          </p15:clr>
        </p15:guide>
        <p15:guide id="2" pos="688"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a:srgbClr val="FF66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061" autoAdjust="0"/>
  </p:normalViewPr>
  <p:slideViewPr>
    <p:cSldViewPr snapToGrid="0">
      <p:cViewPr varScale="1">
        <p:scale>
          <a:sx n="86" d="100"/>
          <a:sy n="86" d="100"/>
        </p:scale>
        <p:origin x="288" y="30"/>
      </p:cViewPr>
      <p:guideLst>
        <p:guide orient="horz" pos="819"/>
        <p:guide pos="688"/>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7" d="100"/>
          <a:sy n="67" d="100"/>
        </p:scale>
        <p:origin x="-1589" y="-7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_rels/viewProps.xml.rels><?xml version="1.0" encoding="UTF-8" standalone="yes"?>
<Relationships xmlns="http://schemas.openxmlformats.org/package/2006/relationships"><Relationship Id="rId1"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26" name="Rectangle 1026"/>
          <p:cNvSpPr>
            <a:spLocks noGrp="1" noChangeArrowheads="1"/>
          </p:cNvSpPr>
          <p:nvPr>
            <p:ph type="hdr" sz="quarter"/>
          </p:nvPr>
        </p:nvSpPr>
        <p:spPr bwMode="auto">
          <a:xfrm>
            <a:off x="0" y="0"/>
            <a:ext cx="3206750" cy="457200"/>
          </a:xfrm>
          <a:prstGeom prst="rect">
            <a:avLst/>
          </a:prstGeom>
          <a:noFill/>
          <a:ln w="9525">
            <a:noFill/>
            <a:miter lim="800000"/>
            <a:headEnd/>
            <a:tailEnd/>
          </a:ln>
          <a:effectLst/>
        </p:spPr>
        <p:txBody>
          <a:bodyPr vert="horz" wrap="square" lIns="91577" tIns="45789" rIns="91577" bIns="45789" numCol="1" anchor="t" anchorCtr="0" compatLnSpc="1">
            <a:prstTxWarp prst="textNoShape">
              <a:avLst/>
            </a:prstTxWarp>
          </a:bodyPr>
          <a:lstStyle>
            <a:lvl1pPr defTabSz="915988">
              <a:defRPr sz="1200">
                <a:latin typeface="Helvetica" pitchFamily="34" charset="0"/>
              </a:defRPr>
            </a:lvl1pPr>
          </a:lstStyle>
          <a:p>
            <a:pPr>
              <a:defRPr/>
            </a:pPr>
            <a:endParaRPr lang="zh-CN" altLang="en-US"/>
          </a:p>
        </p:txBody>
      </p:sp>
      <p:sp>
        <p:nvSpPr>
          <p:cNvPr id="103427" name="Rectangle 1027"/>
          <p:cNvSpPr>
            <a:spLocks noGrp="1" noChangeArrowheads="1"/>
          </p:cNvSpPr>
          <p:nvPr>
            <p:ph type="dt" sz="quarter" idx="1"/>
          </p:nvPr>
        </p:nvSpPr>
        <p:spPr bwMode="auto">
          <a:xfrm>
            <a:off x="4122738" y="0"/>
            <a:ext cx="3205162" cy="457200"/>
          </a:xfrm>
          <a:prstGeom prst="rect">
            <a:avLst/>
          </a:prstGeom>
          <a:noFill/>
          <a:ln w="9525">
            <a:noFill/>
            <a:miter lim="800000"/>
            <a:headEnd/>
            <a:tailEnd/>
          </a:ln>
          <a:effectLst/>
        </p:spPr>
        <p:txBody>
          <a:bodyPr vert="horz" wrap="square" lIns="91577" tIns="45789" rIns="91577" bIns="45789" numCol="1" anchor="t" anchorCtr="0" compatLnSpc="1">
            <a:prstTxWarp prst="textNoShape">
              <a:avLst/>
            </a:prstTxWarp>
          </a:bodyPr>
          <a:lstStyle>
            <a:lvl1pPr algn="r" defTabSz="915988">
              <a:defRPr sz="1200">
                <a:latin typeface="Helvetica" pitchFamily="34" charset="0"/>
              </a:defRPr>
            </a:lvl1pPr>
          </a:lstStyle>
          <a:p>
            <a:pPr>
              <a:defRPr/>
            </a:pPr>
            <a:endParaRPr lang="zh-CN" altLang="en-US"/>
          </a:p>
        </p:txBody>
      </p:sp>
      <p:sp>
        <p:nvSpPr>
          <p:cNvPr id="103428" name="Rectangle 1028"/>
          <p:cNvSpPr>
            <a:spLocks noGrp="1" noChangeArrowheads="1"/>
          </p:cNvSpPr>
          <p:nvPr>
            <p:ph type="ftr" sz="quarter" idx="2"/>
          </p:nvPr>
        </p:nvSpPr>
        <p:spPr bwMode="auto">
          <a:xfrm>
            <a:off x="0" y="9156700"/>
            <a:ext cx="3206750" cy="457200"/>
          </a:xfrm>
          <a:prstGeom prst="rect">
            <a:avLst/>
          </a:prstGeom>
          <a:noFill/>
          <a:ln w="9525">
            <a:noFill/>
            <a:miter lim="800000"/>
            <a:headEnd/>
            <a:tailEnd/>
          </a:ln>
          <a:effectLst/>
        </p:spPr>
        <p:txBody>
          <a:bodyPr vert="horz" wrap="square" lIns="91577" tIns="45789" rIns="91577" bIns="45789" numCol="1" anchor="b" anchorCtr="0" compatLnSpc="1">
            <a:prstTxWarp prst="textNoShape">
              <a:avLst/>
            </a:prstTxWarp>
          </a:bodyPr>
          <a:lstStyle>
            <a:lvl1pPr defTabSz="915988">
              <a:defRPr sz="1200">
                <a:latin typeface="Helvetica" pitchFamily="34" charset="0"/>
              </a:defRPr>
            </a:lvl1pPr>
          </a:lstStyle>
          <a:p>
            <a:pPr>
              <a:defRPr/>
            </a:pPr>
            <a:endParaRPr lang="zh-CN" altLang="en-US"/>
          </a:p>
        </p:txBody>
      </p:sp>
      <p:sp>
        <p:nvSpPr>
          <p:cNvPr id="103429" name="Rectangle 1029"/>
          <p:cNvSpPr>
            <a:spLocks noGrp="1" noChangeArrowheads="1"/>
          </p:cNvSpPr>
          <p:nvPr>
            <p:ph type="sldNum" sz="quarter" idx="3"/>
          </p:nvPr>
        </p:nvSpPr>
        <p:spPr bwMode="auto">
          <a:xfrm>
            <a:off x="4122738" y="9156700"/>
            <a:ext cx="3205162" cy="457200"/>
          </a:xfrm>
          <a:prstGeom prst="rect">
            <a:avLst/>
          </a:prstGeom>
          <a:noFill/>
          <a:ln w="9525">
            <a:noFill/>
            <a:miter lim="800000"/>
            <a:headEnd/>
            <a:tailEnd/>
          </a:ln>
          <a:effectLst/>
        </p:spPr>
        <p:txBody>
          <a:bodyPr vert="horz" wrap="square" lIns="91577" tIns="45789" rIns="91577" bIns="45789" numCol="1" anchor="b" anchorCtr="0" compatLnSpc="1">
            <a:prstTxWarp prst="textNoShape">
              <a:avLst/>
            </a:prstTxWarp>
          </a:bodyPr>
          <a:lstStyle>
            <a:lvl1pPr algn="r" defTabSz="915988">
              <a:defRPr sz="1200">
                <a:latin typeface="Helvetica" pitchFamily="34" charset="0"/>
              </a:defRPr>
            </a:lvl1pPr>
          </a:lstStyle>
          <a:p>
            <a:pPr>
              <a:defRPr/>
            </a:pPr>
            <a:fld id="{8F441336-0FFA-47C9-91AC-4D77972F32A1}" type="slidenum">
              <a:rPr lang="zh-CN" altLang="en-US"/>
              <a:pPr>
                <a:defRPr/>
              </a:pPr>
              <a:t>‹#›</a:t>
            </a:fld>
            <a:endParaRPr lang="en-US" altLang="zh-CN"/>
          </a:p>
        </p:txBody>
      </p:sp>
    </p:spTree>
    <p:extLst>
      <p:ext uri="{BB962C8B-B14F-4D97-AF65-F5344CB8AC3E}">
        <p14:creationId xmlns:p14="http://schemas.microsoft.com/office/powerpoint/2010/main" val="2388350523"/>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2736" units="cm"/>
          <inkml:channel name="Y" type="integer" max="1824" units="cm"/>
          <inkml:channel name="T" type="integer" max="2.14748E9" units="dev"/>
        </inkml:traceFormat>
        <inkml:channelProperties>
          <inkml:channelProperty channel="X" name="resolution" value="105.23077" units="1/cm"/>
          <inkml:channelProperty channel="Y" name="resolution" value="105.43353" units="1/cm"/>
          <inkml:channelProperty channel="T" name="resolution" value="1" units="1/dev"/>
        </inkml:channelProperties>
      </inkml:inkSource>
      <inkml:timestamp xml:id="ts0" timeString="2022-12-29T08:17:49.729"/>
    </inkml:context>
    <inkml:brush xml:id="br0">
      <inkml:brushProperty name="width" value="0.05292" units="cm"/>
      <inkml:brushProperty name="height" value="0.05292" units="cm"/>
      <inkml:brushProperty name="color" value="#FF0000"/>
    </inkml:brush>
  </inkml:definitions>
  <inkml:trace contextRef="#ctx0" brushRef="#br0">4419 13009 0,'25'0'109,"111"0"-78,-62 0-15,99 12 0,125-12 15,-51 0 0,-135 0-31,73 0 31,-160 38-31,37-38 16,-37 0-16,12 24 16,12-24-16,87 0 15,-74 0 1,0 37-16,62-37 16,12 0 15,-74 0-31,62 0 15,-62 0-15,37 0 16,161 0 0,-161 0-1,12 38-15,100-38 16,-51 37 0,-98-37-16,186 37 15,-25 0 1,99-12 15,-261-25-31,-36 0 16,0 0-16,12 37 15,-12-37 1,0 0-16,36 0 0,76 25 16,11-25-1,100 0 1,-137 0-16,-49 0 15,99 0 1,-25 37 0,37-37-1,-12 0 1,13 0 0,-88 0-1,-49 0 1,-12 0 15,111-13 16,149-135-47,-124 111 16,-13 37-1,1-37-15,99 37 16,-112 0-1,-87 0 1,-24 0 15,12 0 63,-12 0-94,37 0 16,-37 0-16,36 0 15,-36 0 17,0 0 46,37 0-63,74 12 1,-111-12 0,37 0-16,-38 0 15</inkml:trace>
  <inkml:trace contextRef="#ctx0" brushRef="#br0" timeOffset="4491.36">4493 14333 0,'13'0'31,"11"0"1,1 0-17,12 0 1,-12 0 0,148 13 30,-148-13-46,136 0 16,-99 0 0,0 0-16,0 0 15,0 0 1,49 0-16,62 0 16,-74 0-16,13 0 15,49 0 1,12 0-1,-49 0 1,86 0 0,-74 0-1,25 0 1,-99 0 0,-37 0-1,37 0 1,-37 0-1,61 0 17,-61 0-32,12 0 15,-12 0 32,0 0 0,-38 0 94</inkml:trace>
  <inkml:trace contextRef="#ctx0" brushRef="#br0" timeOffset="15528.45">4679 15237 0,'37'0'93,"-12"0"-61,37 0-17,0 0-15,37 0 16,-25 0-16,74 0 31,-86 0-15,174 0 15,-175 0-31,1 0 16,13 0-1,-14 0-15,38 0 16,-37 0-16,50 0 15,333 0 1,-148 87 0,1-87-1,-39 0 1,-159 0 0,11 0-16,62 0 15,-111 0 1,-37 0-16,37 0 15,-37 0 1,24 0 0,13 0-1,0 0 17,-37 0-32,36 0 15,-36 0-15,0 0 16,37 0-1,25 0 1,-38 0 0,38 0-1,74 0 1,12 0 0,37 0-1,-36 0 1,-88 0-1,-24 0 1,-37 0 0,0 0 15,12 0 63,-12 0-79,36 0 1,-36 0-16,0 0 16,12 0-1,-12 0 1,0 0-1,-1 0 1,13 0 0,-12 0-1,0 0-15,62 0 32,-25 0-17,-1 0 1,-36 0-16,37 0 15,0 0-15,49 0 16,137 24 0,-25 14-1,24-38 1,50 0 0,-86 0-1,-149 0-15,-25 0 16,12 0-16,26 0 15,-51 0-15,174 0 16,-74 0 0,-87 0-1,-12 0 17,37 0 108,37 0-140,12-25 16,-49 25-16,74-25 15,-49 25 1,-37 0 0,12 0 15,-38 0-31,38 0 16,-37 0-1,0 0 79,37 0-78,49-37-1,-12 37-15,-25 0 16,-12 0-16,25 0 15,-25 0 1,-38 0 0,385 0 249,49 0-249,12 37-16,-12 13 16,-99 49-16,-25-50 15,-49 1-15,-13-1 16,-123-12-16,-38-37 15,-86 25 1,-37-25 547</inkml:trace>
  <inkml:trace contextRef="#ctx0" brushRef="#br0" timeOffset="24356.2">4852 16463 0,'13'0'94,"73"-25"-94,100-74 15,-75 62 1,-12-1-16,13 38 16,-1-37-16,-12 37 15,260-37 1,87 37 15,24 25 0,-173 12-15,-185-37 0,36 0-16,1 0 15,-1 37-15,63-37 16,36 37 0,-86 1-16,-12-1 15,73 37 1,-122-74-16,60 37 15,397 50 1,-247-13 0,123 13-1,-284-50 1,12 49-16,148-11 16,-99-38-1,75 12-15,148 38 16,-74 0 15,-148-87-31,-63 37 0,63-37 31,-174 24-31,-12-24 0,24 25 32,-12-25-17,-12 0 1,0 25-1</inkml:trace>
</inkml:ink>
</file>

<file path=ppt/ink/ink2.xml><?xml version="1.0" encoding="utf-8"?>
<inkml:ink xmlns:inkml="http://www.w3.org/2003/InkML">
  <inkml:definitions>
    <inkml:context xml:id="ctx0">
      <inkml:inkSource xml:id="inkSrc0">
        <inkml:traceFormat>
          <inkml:channel name="X" type="integer" max="2736" units="cm"/>
          <inkml:channel name="Y" type="integer" max="1824" units="cm"/>
          <inkml:channel name="T" type="integer" max="2.14748E9" units="dev"/>
        </inkml:traceFormat>
        <inkml:channelProperties>
          <inkml:channelProperty channel="X" name="resolution" value="105.23077" units="1/cm"/>
          <inkml:channelProperty channel="Y" name="resolution" value="105.43353" units="1/cm"/>
          <inkml:channelProperty channel="T" name="resolution" value="1" units="1/dev"/>
        </inkml:channelProperties>
      </inkml:inkSource>
      <inkml:timestamp xml:id="ts0" timeString="2022-12-29T08:19:08.480"/>
    </inkml:context>
    <inkml:brush xml:id="br0">
      <inkml:brushProperty name="width" value="0.05292" units="cm"/>
      <inkml:brushProperty name="height" value="0.05292" units="cm"/>
      <inkml:brushProperty name="color" value="#FF0000"/>
    </inkml:brush>
  </inkml:definitions>
  <inkml:trace contextRef="#ctx0" brushRef="#br0">4444 8392 0,'12'0'16,"13"0"-1,111 25 1,-111-25-1,37 24-15,49-24 16,-49 0-16,62 0 16,86 0-1,-61 0 1,-38 0-16,25 0 16,13 0-16,321 0 15,-74 0 1,0 0-1,471 50-15,-459 12 16,1-13 0,210 38-1,-409-37-15,-61-13 16,-87-37-16,49 37 16,-49-37-1,-25 0-15</inkml:trace>
</inkml:ink>
</file>

<file path=ppt/ink/ink3.xml><?xml version="1.0" encoding="utf-8"?>
<inkml:ink xmlns:inkml="http://www.w3.org/2003/InkML">
  <inkml:definitions>
    <inkml:context xml:id="ctx0">
      <inkml:inkSource xml:id="inkSrc0">
        <inkml:traceFormat>
          <inkml:channel name="X" type="integer" max="2736" units="cm"/>
          <inkml:channel name="Y" type="integer" max="1824" units="cm"/>
          <inkml:channel name="T" type="integer" max="2.14748E9" units="dev"/>
        </inkml:traceFormat>
        <inkml:channelProperties>
          <inkml:channelProperty channel="X" name="resolution" value="105.23077" units="1/cm"/>
          <inkml:channelProperty channel="Y" name="resolution" value="105.43353" units="1/cm"/>
          <inkml:channelProperty channel="T" name="resolution" value="1" units="1/dev"/>
        </inkml:channelProperties>
      </inkml:inkSource>
      <inkml:timestamp xml:id="ts0" timeString="2022-12-29T08:19:53.096"/>
    </inkml:context>
    <inkml:brush xml:id="br0">
      <inkml:brushProperty name="width" value="0.05292" units="cm"/>
      <inkml:brushProperty name="height" value="0.05292" units="cm"/>
      <inkml:brushProperty name="color" value="#FF0000"/>
    </inkml:brush>
  </inkml:definitions>
  <inkml:trace contextRef="#ctx0" brushRef="#br0">17416 10843 0,'-25'-25'47,"1"25"-47,-1-25 16,-37 1 15,37 24-15,0 0 15,-754 24 16,160 26-32,-929 98 17,1288-148-32,-173 50 15,334-50 1,0 0 0,74 25 62,-36 74-78,-38 0 15,37-37 1,-13 12-16,38-12 16,-25 74-1,62-99-15,0-12 16,13 0-16,24 36 15,-12-23-15,111 98 16,-50-50 0,100 100-1,0 0 17,383 160-17,-272-197 1,-12-1-16,222-11 15,-222-38-15,-13-62 16,347 62 0,-284-99-1,-63 0-15,124 49 16,-186-49-16,211 0 16,-173 0-1,-186 0 1,-38 0-1,-24-12-15,0-13 16,25-37-16,12-111 16,-37 37-1,75-124 17,-38 198-32,-37-111 15,0 148-15,0 0 16,0-37-1,-50 13 1,-49-50 0,0-37-1,25 61-15,37-36 16,-25 37 0,-12-38-16,-112-61 15,-37-87 16,198 235-31,-61-99 32,86 63-17,-37 36-15,12 0 16,0 0-16,25-12 16,-37 37-1</inkml:trace>
</inkml:ink>
</file>

<file path=ppt/ink/ink4.xml><?xml version="1.0" encoding="utf-8"?>
<inkml:ink xmlns:inkml="http://www.w3.org/2003/InkML">
  <inkml:definitions>
    <inkml:context xml:id="ctx0">
      <inkml:inkSource xml:id="inkSrc0">
        <inkml:traceFormat>
          <inkml:channel name="X" type="integer" max="2736" units="cm"/>
          <inkml:channel name="Y" type="integer" max="1824" units="cm"/>
          <inkml:channel name="T" type="integer" max="2.14748E9" units="dev"/>
        </inkml:traceFormat>
        <inkml:channelProperties>
          <inkml:channelProperty channel="X" name="resolution" value="105.23077" units="1/cm"/>
          <inkml:channelProperty channel="Y" name="resolution" value="105.43353" units="1/cm"/>
          <inkml:channelProperty channel="T" name="resolution" value="1" units="1/dev"/>
        </inkml:channelProperties>
      </inkml:inkSource>
      <inkml:timestamp xml:id="ts0" timeString="2022-12-29T08:20:33.720"/>
    </inkml:context>
    <inkml:brush xml:id="br0">
      <inkml:brushProperty name="width" value="0.05292" units="cm"/>
      <inkml:brushProperty name="height" value="0.05292" units="cm"/>
      <inkml:brushProperty name="color" value="#FF0000"/>
    </inkml:brush>
  </inkml:definitions>
  <inkml:trace contextRef="#ctx0" brushRef="#br0">10620 8095 0,'-99'-25'125,"-61"-12"-110,61 37-15,-112-37 16,-86 0 0,-359-87 15,272 25 0,310 99-15,12 0-16,0 0 15,37-37-15,-86 37 32,49 0-17,-148 25 1,111-25-16,-50 37 16,-12 0-16,62-37 15,25 37-15,-137 0 16,150-37-1,-1 0 1,12 0 0,25 0 46</inkml:trace>
  <inkml:trace contextRef="#ctx0" brushRef="#br0" timeOffset="12027.53">7860 9110 0,'13'0'109,"11"0"-109,38 0 16,0 0-16,0 0 15,62 0 1,-38 25 15,26-25 16,-50 0-47,-38 0 16,75 24-1,-74-24 1,62 25-1,-62-25-15,36 37 16,113-37 0,-50 0-1,49 0 1,-12 0 0,-25 0-1,25 0 1,136 0-1,62-24 1,-13-14 0,-135 1-1,-75 37 1,-74 0-16,-37 0 16,-1 0-1,14 0-15,11 0 0,13 0 31,-37 0-31,12 0 0,-12 0 32,-1 13-1,38-13-15,-12 0-16,123 0 15,-61 0 1,296 0-1,-284 0 1,0 0 0,-25 0-1,-13 0 17,-61 0-32,25 0 15,11 0 1,1 0-1,-37 0 17,0 0-32,61 0 15,-48 0-15,11 0 32,13 0-17,-37 0 1,0 0-1</inkml:trace>
  <inkml:trace contextRef="#ctx0" brushRef="#br0" timeOffset="23017.93">18171 7142 0,'0'49'266,"0"125"-235,0-137-15,50-13 15,-50 1-15,37-25-1,12 62 17,38 50-1,0-26 16,-87-61 15,24-25 204,100 0-250,-37-12-1,-25 12 1,-25 0-16,-12-38 15,24 38 1,38-74 15,-1-13 1,-86 63-1,0-13 47,-12 12-62,12-37-1,-37 0-15,37 25 16,0 12-16,-25 0 15,25 1 1,-37-13 0,12-13-1,0-12 1,25 37 0,0 1-1,-24 24 1,-13-62-1,12 12 17,25 13-32,-25 12 15,0 25 17,-12 0 30,-25 0-46,-37 0-16,37 0 15,-74 25 1,-37 37 0,111-25-1,37-37 1,-24 25-1,12-25 17,37 25-1,24-25 63,1 0-79,-25 37 1</inkml:trace>
  <inkml:trace contextRef="#ctx0" brushRef="#br0" timeOffset="25706.66">21810 6931 0,'0'0'0,"0"25"31,25-25-15,-25 25 15,0 507 0,-25-470-15,25 37 0,13-99 156,135 0-141,-86 0-31,0 0 15,0 0-15,12 0 16,50 0 0,-62 37-16,-25-37 15,13 0 1,11 0 0,-36-25-1,0 25 1,0-24-1,37 24 1,24-62 0,13 37-1,-37-12 1,-37 37 0,-25-62 62,0-99-63,0 124-15,0 12 16,0-61 0,0 36-1,0-12 1,0 37-1,-12-12 1,-26-12 0,-11 24-1,12 25 1,12-37 0,0 37 15,0 0 109,-148-25-108,111-12-32,25 37 0,-12 0 31,49-25-15,-25 25 327,-12 0-311,12 0-1,0 0-31,-12 0 15,12 0-15,-24-25 32,12 25-1,-13 0 16</inkml:trace>
  <inkml:trace contextRef="#ctx0" brushRef="#br0" timeOffset="28067.67">20238 6325 0,'0'0'0,"0"-37"47,-24 37 0,-100 62-16,49-38-31,14 13 16,-100 62 15,124-74-31,12-25 0,25 25 16,-25-25-1,25 37 32,-74 99-47,37-74 16,12 74-1,-12-24-15,0 49 32,37-87-32,0 25 0,0-37 15,0 0 1,0-25-16,0-12 16,12-1-16,-12 1 15,25 12-15,37 50 31,-38-87-31,14 62 16,-38-37 0,24-25-1,1 0 1,37 49 0,-37-49-1,-1 37 1,38 13-1,25 12 1,-25 0 0,-13-38-1,-11 1 17,-14-25-1,1 0-16,0 0-15,37 0 16,12-25 0,-49 25-16,-1-24 15,38 24-15,13-38 16,160-24 0,-62 25-1,-86 13 1,-62-1-1,36-12 1,-36-13 0,12-12-1,-12 13 1,-25-75 0,0 37 15,25 50-31,-25-25 15,0 0-15,0-61 16,0-51 0,0 150-1,0-38-15,0-62 16,0 99-16,0 0 16,0-12-1,0 13 1,0-1 15,-13 25-15,-11-37 15,-13 12-31,12 25 0,25-25 16,-25 0-16,-12-12 15,12 12 1,-24-24-1,-13 12 1,37 37 0,-12-25-1,-13 0 1,26-12 0,-14 37 30,14 0-14,-1 0-17,0 0 17,-12 0-1,12 0-16,1 0 1,-14 0 47,-110 62-32,86-62-31,0 25 31,37-25-31,25 25 31,-37-25 1</inkml:trace>
  <inkml:trace contextRef="#ctx0" brushRef="#br0" timeOffset="34851.03">29856 5322 0,'-12'0'110,"-13"0"-110,-12-25 15,12 25-15,0 0 16,1 0-16,-14-24 16,-85 24-16,-26 24 15,1-24-15,36 0 16,-148 0 0,62 38-16,-445-38 31,544 0-16,37 0-15,24 0 16</inkml:trace>
  <inkml:trace contextRef="#ctx0" brushRef="#br0" timeOffset="50104.09">18406 7216 0,'0'-49'203,"37"-26"-203,1 13 16,-14 38-16,1-14 15,-25 14 1,37 24-16,-37-25 16,25 0-16,0-12 15,12-25 1,-12 37-16,-1 1 16,14-13 15,11-13 16,13 25-16,0-12-31,0 37 16,-13-25-1,87-37 1,-24 25-1,-87 37-15,61-62 16,-61 62 0,37-37-16,74 37 15,-12-24 17,-87 24-32,12 0 0,-11 0 15,-14 0 1,-24 12-16,25-12 0,12 0 15,-12 0 1,-25 25 0,25-25-16,61 0 15,-61 0-15,37 0 16,0 0 0,-37 0-1,37 0 1,-38 0 15,1 0-15,0 0-16,12 0 31,-12 0 16,-25 37-47,24-37 62,14 0-30,-14 25-17,1-25 1,37 0-16,0 0 15,62 0 1,12 37 0,-37-13-1,25 14 1,12 24 0,37-25-1,-37 0 1,-24-37 15,11 25-15,51-25-1,-88 0 1,1 0 0,-50 24-1,-12-24 1,0 0 15,-1 37-15,14-37 15,-14 25-15,1-25 15,-37-12 234,-50-25-249,-12 0-16</inkml:trace>
  <inkml:trace contextRef="#ctx0" brushRef="#br0" timeOffset="50875.95">22021 6399 0,'12'0'63,"186"87"-32,-161-63-31,99 113 16,-74-63-16,-24 0 15,-14-24 1,-24 12 0,-12-62 109,-87 61-110,-37 39 1,61-63-16,-36 37 16,86-49-16,-37 12 15</inkml:trace>
  <inkml:trace contextRef="#ctx0" brushRef="#br0" timeOffset="54271.49">19124 6733 0,'25'-37'15,"0"37"-15,0-25 16,-25 1-16,37 24 16,-13-25-16,1 25 15,37-62 17,-12 37-1,98-61 0,-36 48 0,-75 38-15,74 0 0,-86 0-1,12 0 1</inkml:trace>
  <inkml:trace contextRef="#ctx0" brushRef="#br0" timeOffset="55849.93">18221 7154 0,'0'25'109,"-25"210"-77,25-86-17,0-87 1,12-13-1,50-12 1,25 25 0,-38-37 15,-12-25-31,-12 0 16,0 25-16,0-25 62,-25-50 16,37-74-62,-37 87-16,0-12 15,0 11-15,0 14 16,0-1-16,0-37 16,-13 13-1,-110-50 17,36 37-17,25 37 1,62 0-1,-25 25 48,-12 0-47,13 0 15</inkml:trace>
  <inkml:trace contextRef="#ctx0" brushRef="#br0" timeOffset="59536.01">20164 6189 0,'0'0'0,"25"0"62,99 148-31,-124 25 1,0-49-17,0-87-15,0 13 0,0-13 16,0 13 0,0-13-16,-25-13 31,25 1-16,0 0 17,0 74-17,0-49 1,-25 36 0,25-61-16,0 37 15,0-25-15,0-12 16,0-1-1,-25 1-15,38-25 547,11 37-531,14-37 0,-14 0-16,1 0 31,-25 25-16,37-25 1,-12 0 0,0 25-16,-1-25 15,14 0 1,-38 25-16,24-25 16,1 0 62,12-174-47,-37 112-31,37-37 31,-12 38-31,-25-1 0,25 0 31,-25 0-31,0 37 0,0-62 32,0 63-32,0-13 15,0 12 1,0 0 0,0-12-1,-12 12 1,-13-62-1,0-24 1,-12 49 0,37 37-1,0 1 1,-25 24-16,25-37 16,-25 37 187,1-25-188,-14 25-15,14 0 32,-1 0 14,-12-25-46,12 25 16,-24 0 0,11 0-1,14 0 95,-1 0-63,25 50 171,12 11-202,25-36 0,-37 12-1</inkml:trace>
  <inkml:trace contextRef="#ctx0" brushRef="#br0" timeOffset="62573.63">10893 10001 0,'0'0'15,"25"0"48,74 0-63,-38 0 15,1 0-15,-37 0 16,37 0-16,62 0 31,-75 0-31,26 0 16,172 0 0,162-49-1,-125-38-15,1 37 16,-13 1-16,13-1 15,260 13 1,-137 37 0,-160 0-1,12 62 1,-149-62-16,38 37 16,-38-37-1,38 0-15,-88 0 16,38 0-1,-61 0-15,11 0 16,-24 0 0,12 0 15</inkml:trace>
  <inkml:trace contextRef="#ctx0" brushRef="#br0" timeOffset="89827.35">17886 12687 0,'25'0'172,"74"0"-172,99 0 16,-86-25-16,-13 25 16,49 0-16,-36 0 15,-13 0 1,12 0-16,38 25 0,61-25 15,285 136 1,-161-86 0,570 86-1,-694-86 1,1-50-16,98 0 16,-247 0-1,161-25 16,-198 25-31,0 0 16,61 0 0,-24 0-16,-37 0 15,74 0-15,-13 0 16,-24 0 0,0 0-16,50 0 15,36 0-15,1 0 16,-1 0-1,1 0-15,49 0 0,-50 0 16,-49 0-16,50 0 16,-87 0-16,0 0 15,49 0-15,-49 0 32,-37 0-32,0 0 0,-1 0 31,13 0 47,50-25-62,124-62-16,11 38 15,1128-87 16,-942 86-31,199 50 16,-199 0 0,-99 62-1,-49-25 1,-86 0 0,-88-37 15,-61 0-31,37-12 15,0-25 1,-13 12 0,13-37-1,25 37 1,-62 25 0,12 0 62</inkml:trace>
  <inkml:trace contextRef="#ctx0" brushRef="#br0" timeOffset="95304.35">3874 13950 0,'25'0'16,"25"25"15,-13-25-16,12 24 1,-24-24-16,12 25 16,25-25-1,-37 25-15,0-25 16,-1 0-16,13 37 16,-12-37-16,0 0 15,0 0-15,12 0 16,50 0-1,-63 0-15,125-25 32,-149 0-17,111 1 17,-74 24-32,75 0 31,-87-37-31,12 37 0,-13 0 15,1 0-15,0 0 16,37 0 15,0-25-31,0 25 16,49-37-16,-49 37 0,49 0 16,-12 0-1,198-38 1,-86 38-1,-38 0 1,-111 0 0,-37 0 202,0 0-77,-1 0-125,459-37-1,-285 37 1,211 0 0,73 37-1,-61 38 1,-198-38-1,-87-37 1,-111 0-16,24 0 16,13 0-1,74 37 1,-111-37-16,62 0 16,-25 0-1,-38 0-15,63 0 31,-25 25-31,0-25 0,161 37 32,-112 0-32,-12 0 15,124 0 1,-50 0 0,38 1-1,-38-38 1,37 0-1,-86 0 1,12-25 0,-86 0-1,12 0 1,-37 25-16,-1 0 47,38 0 218,322 0-233,-322 0-32,0 0 15,49 0-15,347-49 32,-359 49-32,99-25 31,-25 25 16,75 0-16,-13 0-15,87 0 15,-223 0-31,12 0 15,1 0-15,197 0 32,-135 0-17,-51-37 1,14 37 0,-51-37-1,-49 37 1,50 0 156,222-37-157,248 37 1,-408 0 0,-50 0-1,-74 0 1</inkml:trace>
</inkml:ink>
</file>

<file path=ppt/ink/ink5.xml><?xml version="1.0" encoding="utf-8"?>
<inkml:ink xmlns:inkml="http://www.w3.org/2003/InkML">
  <inkml:definitions>
    <inkml:context xml:id="ctx0">
      <inkml:inkSource xml:id="inkSrc0">
        <inkml:traceFormat>
          <inkml:channel name="X" type="integer" max="2736" units="cm"/>
          <inkml:channel name="Y" type="integer" max="1824" units="cm"/>
          <inkml:channel name="T" type="integer" max="2.14748E9" units="dev"/>
        </inkml:traceFormat>
        <inkml:channelProperties>
          <inkml:channelProperty channel="X" name="resolution" value="105.23077" units="1/cm"/>
          <inkml:channelProperty channel="Y" name="resolution" value="105.43353" units="1/cm"/>
          <inkml:channelProperty channel="T" name="resolution" value="1" units="1/dev"/>
        </inkml:channelProperties>
      </inkml:inkSource>
      <inkml:timestamp xml:id="ts0" timeString="2022-12-29T08:22:30.022"/>
    </inkml:context>
    <inkml:brush xml:id="br0">
      <inkml:brushProperty name="width" value="0.05292" units="cm"/>
      <inkml:brushProperty name="height" value="0.05292" units="cm"/>
      <inkml:brushProperty name="color" value="#FF0000"/>
    </inkml:brush>
  </inkml:definitions>
  <inkml:trace contextRef="#ctx0" brushRef="#br0">24125 5421 0,'-37'0'172,"-273"0"-156,249 25-1,-88-25-15,87 0 0,-12 0 16,49 0 0,-37 0-16,0 37 15,0-37-15,-98 37 16,-298 38-1,123-75 32,187 37-47,-422 0 32,459-37-32,49 0 15,-185 0 1,-756 0 15,669 0-31,-1 0 16,-61 0-16,-12-37 15,-1-13-15,75 1 16,-25-1 0,248 13-16,12 37 15,74 0 1,0 0-16,1 0 31,-14 0-31,-123 25 16,100 12-1,-113 0 1,112-37-16,-12 25 16,-87-25-1,-12 0 1,0 0-1,12 0 1,25 0 0,49 0-1,-74 0 1,-12 0 0,49 0-1,62 0-15,-12 0 16,49 0-16,0 0 15</inkml:trace>
  <inkml:trace contextRef="#ctx0" brushRef="#br0" timeOffset="9396.83">9086 6387 0,'12'0'140,"25"0"-124,-12 12 31,0-12-32,12 0 1,136 0 0,-37 0-16,124 0 15,74 0-15,520 0 16,657 0 15,-1041 0-31,929 50 31,-1177-13-15,51 12-16,-1 1 16,62-50-16,-49 37 15,49-37-15,199 0 16,-323 0 0,-12 0-16,12-25 15,-98-12-15,49 0 31,-137 37-15,14 0 453,24 0-454,37-37 1,-62 37-16,25-25 16,-38 25-1,-24-25-15,25 25 16,0 0 125,12 0-110,-12 13-31,-1-13 31,38 24-31,-24 13 16,-14-37-1,1 0 1</inkml:trace>
  <inkml:trace contextRef="#ctx0" brushRef="#br0" timeOffset="31394.84">16748 8751 0,'24'0'125,"1"0"-125,37 0 0,0 0 16,86 25-16,533-25 31,557-174 0,-867 100 1,-309 74-32,62-25 31,-99 25-31,0 0 31,12 0 47,-37 13-62,25 12 15,-1-25-15</inkml:trace>
  <inkml:trace contextRef="#ctx0" brushRef="#br0" timeOffset="34075.31">21897 8726 0,'25'0'125,"-1"0"-125,1 25 15,0-25 1,-25 25-16,37-25 16,-12 0-1,0 0-15,334-62 31,-211 62-31,50-37 16,409 37 0,866 86 15,161 224 0,-1226-211-31,620 99 31,-756-149-31,-62-49 16,-111 0-16,-24 0 16,-51 0-16,1 0 15,0 0 1,12-24 0,-12 24-1,-1 0 1,14 0 15,-38-25-31,24 25 16,1 0-1,0 0 1,99 0 0,12 0-1,74-37 1,87 37-1,-173-37 1,-25 37 0,-49 0-1,-50-25 1,37 25-16,-12-25 16,-1 25-16,-24-25 15,62-12 1,-37 37-1,0-25 1,12 25 0</inkml:trace>
</inkml:ink>
</file>

<file path=ppt/ink/ink6.xml><?xml version="1.0" encoding="utf-8"?>
<inkml:ink xmlns:inkml="http://www.w3.org/2003/InkML">
  <inkml:definitions>
    <inkml:context xml:id="ctx0">
      <inkml:inkSource xml:id="inkSrc0">
        <inkml:traceFormat>
          <inkml:channel name="X" type="integer" max="2736" units="cm"/>
          <inkml:channel name="Y" type="integer" max="1824" units="cm"/>
          <inkml:channel name="T" type="integer" max="2.14748E9" units="dev"/>
        </inkml:traceFormat>
        <inkml:channelProperties>
          <inkml:channelProperty channel="X" name="resolution" value="105.23077" units="1/cm"/>
          <inkml:channelProperty channel="Y" name="resolution" value="105.43353" units="1/cm"/>
          <inkml:channelProperty channel="T" name="resolution" value="1" units="1/dev"/>
        </inkml:channelProperties>
      </inkml:inkSource>
      <inkml:timestamp xml:id="ts0" timeString="2022-12-29T08:23:41.645"/>
    </inkml:context>
    <inkml:brush xml:id="br0">
      <inkml:brushProperty name="width" value="0.05292" units="cm"/>
      <inkml:brushProperty name="height" value="0.05292" units="cm"/>
      <inkml:brushProperty name="color" value="#FF0000"/>
    </inkml:brush>
  </inkml:definitions>
  <inkml:trace contextRef="#ctx0" brushRef="#br0">26378 4221 0,'25'0'78,"136"61"-46,606 63-1,-433-124-15,-74 0-16,12 0 0,-61 0 15,-63 0-15,-49 0 16,50 0-1,-25 0-15,-62 0 16,12 0 0,-49 0-1,-1 0-15,63 0 47,-62 0-47,37 0 16,-37 0-1,36 0-15,150-25 16,-137 25 0,25-37-16,37 0 31,-74 37-31,74-25 16,-111 25-16,0 0 15,12 0 1,-12 0 15,-38 0 125,-24-24-156,12 24 16,1-37 0</inkml:trace>
  <inkml:trace contextRef="#ctx0" brushRef="#br0" timeOffset="3556.33">4964 5186 0,'12'0'63,"13"0"-48,12 0 1,-12 0 31,37 0-32,37 0 1,-25-25-16,37-12 16,-12 37-16,50-37 15,-38 0-15,38 37 16,-38 0-1,-49 0-15,87 0 16,-1 0-16,1 0 16,49 25-16,-50-25 15,50 0-15,13 49 16,12-12-16,36-37 16,26 50-16,-74-13 15,11 12-15,38-49 16,87 50-16,247-50 15,-124 0 1,347 0 0,-371 0-1,-273 0 17,-111 0-32,-37 0 0,136 0 31,-99 0-31,62 37 31,-63-37-31,51 0 16,-13 0-16,-25 0 15,161 37 1,-210-12-16,0-25 16</inkml:trace>
  <inkml:trace contextRef="#ctx0" brushRef="#br0" timeOffset="11398.06">17565 5062 0,'12'0'94,"13"37"-78,37-37-1,-38 25-15,14-25 16,-14 0 0,1 25-16,74-25 0,409-25 31,791-123 0,-1039 148-15,433-38-1,-495 38 1,-49 0-16,210 25 16,-211 12-1,286 50 1,-162-37-16,13-13 15,334 62 1,-87-99 0,-384 0-16,1 0 15,-38 37-15,-12-37 16,75 37 0,-75-37-1,-74 0-15,-1 0 16,38 0-1,-37 0-15,0 0 16,12 0 0,-12 0-1,-1 0 1,13 0-16,13 0 16,-13 0-1,-12 0 1,37 0-16,-38 0 0,38 0 15,-37 0-15,37 0 16,-37 0 0,12 0 31,-62 0 374,0 0-358,1 0-47,-13-12-1,12 12 141,0 0-124,-37-38-17,37 38 1,-12-24-16,-37-13 16,37 37-1,-13-25 1,-86-37-1,-149 12-15,1-49 0,11 50 16,-296-87 0,359 99-1,-137-13-15,13 1 16,-13-1-16,137 0 16,-1 13-16,50 0 15,13 0-15,37 0 16,49 37-16,-13-37 15,51 37-15,-38-37 16,0 12-16,-50 25 16,-49-87-16,-49 50 15,0-12-15,-13 12 16,-334-63 0,74 63-1,211-12-15,123 49 16,1 0-16,36 0 15,13 0-15,-12 0 16,49 0-16,0 0 16,-37 0-1,62 0-15,12 0 0,0 0 16,1 0 0,-14 49 124,-135 125-140,111-112 16,-12-25-16,49-13 15,1 14 1,-1-14 0,-12-24 46,37 25-15,24-25-31,1 0-16,-25 37 15,25-37-15,0 0 16,-25 25-16,37-25 31</inkml:trace>
  <inkml:trace contextRef="#ctx0" brushRef="#br0" timeOffset="13908.63">28754 5025 0,'-12'0'63,"-99"-49"-32,49 49-31,25 0 16,-13 0-1,-12 0-15,-742 0 47,705 0-47,-186 0 31,136 0-31,-98 37 16,-38 12-16,25-49 16,-12 0-16,-62 0 15,136 0-15,-13 0 16,-98-74-1,135 49 1,125-12 0,24 37-16,-12 0 62,-136 25-62,111-25 16,-12 37-1,12-37-15,0 37 16,25-37-16,-13 0 0,13 25 16,12-25-1,1 0-15,-14 0 16,14 0 0,-1 0-1</inkml:trace>
</inkml:ink>
</file>

<file path=ppt/ink/ink7.xml><?xml version="1.0" encoding="utf-8"?>
<inkml:ink xmlns:inkml="http://www.w3.org/2003/InkML">
  <inkml:definitions>
    <inkml:context xml:id="ctx0">
      <inkml:inkSource xml:id="inkSrc0">
        <inkml:traceFormat>
          <inkml:channel name="X" type="integer" max="2736" units="cm"/>
          <inkml:channel name="Y" type="integer" max="1824" units="cm"/>
          <inkml:channel name="T" type="integer" max="2.14748E9" units="dev"/>
        </inkml:traceFormat>
        <inkml:channelProperties>
          <inkml:channelProperty channel="X" name="resolution" value="105.23077" units="1/cm"/>
          <inkml:channelProperty channel="Y" name="resolution" value="105.43353" units="1/cm"/>
          <inkml:channelProperty channel="T" name="resolution" value="1" units="1/dev"/>
        </inkml:channelProperties>
      </inkml:inkSource>
      <inkml:timestamp xml:id="ts0" timeString="2022-12-29T08:26:01.857"/>
    </inkml:context>
    <inkml:brush xml:id="br0">
      <inkml:brushProperty name="width" value="0.05292" units="cm"/>
      <inkml:brushProperty name="height" value="0.05292" units="cm"/>
      <inkml:brushProperty name="color" value="#FF0000"/>
    </inkml:brush>
  </inkml:definitions>
  <inkml:trace contextRef="#ctx0" brushRef="#br0">21117 6746 0,'-25'0'359,"1"0"-312,-1 0 0,-37 0-31,0 0-16,0 0 31,37 0 0,25 24 203,0 88-202,0-87-17,0-1 17,0 13 30,13-12-31,-13 0 16,25-25-16,12 0 16,12 37-15,-24-37-17,12 25 1,-12-25-1,0 0 32,12 0 0,-37 25 0,25-25-31,-1 0 62,63-75-31,-62 51-32,-1-1 1,-24-12 0,0 12 15,0 0-16,0-37 1,0 38 15,-12 24-31,-13 0 16,1 0 15,24-25-15,-62 25-1,37-37 1,0 37 15,-12 0 1,12-25-32,1 25 31,-14 0 0</inkml:trace>
  <inkml:trace contextRef="#ctx0" brushRef="#br0" timeOffset="1969.53">21031 7860 0,'-25'0'140,"-87"12"-124,88-12 0,24 25 171,0 37-171,0-38-1,0 1-15,12 37 16,13-37 0,-25 12-1,62-37 1,-38 25 15,63 0 16,-62-25-47,0 0 31,12 0-15,-13 0 15,-24-13 47,0-98-46,38 49-17,-38 25 1,0 12-16,0 0 15,0 0 1,-25-12 15,-87 13 16,75 24-31,13-25-1</inkml:trace>
  <inkml:trace contextRef="#ctx0" brushRef="#br0" timeOffset="4793.46">22454 6585 0,'-62'0'266,"-284"185"-235,271-160-31,50-25 15,1 37 1,-13-37 0,12 0 15,-87 25 0,-234 12 0,86 0-15,-37 0 0,223 1-1,-25-38-15,12 0 16,50 0 15,62 0 172,24 0-187,-24 0-16,12-13 16,-12 13-16,61-62 15</inkml:trace>
  <inkml:trace contextRef="#ctx0" brushRef="#br0" timeOffset="5742.25">20993 6907 0,'-12'0'141,"-50"0"-126,-25 37-15,50-37 16,-12 62 0,24-38-16,25 14 15,-37-38 1,12 24-1,25 1-15,0 0 79,13-25-33,24 0-30,-13 0 0,1 0-16,0 0 15,37 0 1,-37 0 0,36 0-16,1 37 15,-12-37 1,-13 0-1,-12 0 48,-38 0 31</inkml:trace>
  <inkml:trace contextRef="#ctx0" brushRef="#br0" timeOffset="6745.1">22231 7835 0,'-124'-25'32,"248"50"-32,-272-50 15,123 25 1,-37 0-1,37 0-15,0 0 16,-98 0 0,61 0-16,-12 0 15,12 0-15,37 0 16,-37 0-16,37 0 16,0 0-1,-12 0 1,-37 13 15,12 24-31,-62-13 31,100-24-15</inkml:trace>
  <inkml:trace contextRef="#ctx0" brushRef="#br0" timeOffset="7649.1">21229 7724 0,'37'12'16,"-74"-24"-16,49 148 94,-49-62-94,12-12 15,25-37 1,-25-1-16,25 1 15,13 12 110,11-37-93,14 0-32,-38 25 47,24-25-47,38 0 15,-37 25 1,24-25-1,-49 25 1,38-25 0,-14 0 62</inkml:trace>
  <inkml:trace contextRef="#ctx0" brushRef="#br0" timeOffset="14420.88">11289 7525 0,'12'0'32,"13"0"-1,12 25-16,50-25 1,61 0-16,199 0 16,-87 0-1,74 0 1,471 0-16,111 0 16,-384 50-1,62-1 1,1535 112-1,-1807-161 1,-174 0 0,187 0-1,-360 0 142,-37-12-157,37-25 15</inkml:trace>
  <inkml:trace contextRef="#ctx0" brushRef="#br0" timeOffset="55463.15">5248 12774 0,'25'0'110,"62"0"-79,-1 0-15,-61 0-16,0 0 15,12 0-15,37-37 31,-12 37-15,-25 0-16,87 0 16,-37 0-1,-25 0 1,123 0 0,51-37 15,-38 12-16,-174 25 1,38 0 0,-37 0-16,0-25 15,-1 25-15,14 0 16,-14 0 46</inkml:trace>
  <inkml:trace contextRef="#ctx0" brushRef="#br0" timeOffset="59954.32">24397 13826 0,'-12'0'78,"-13"0"-78,-37-25 31,-61 0-15,11 25-1,-36 25 1,-620 62-1,570-87 1,-569-25 15,408-49-15,210 74 0,-148 0-1,-173 0 1,136 0-16,-1 37 15,-333-37 1,-273 49 0,669-49-1,-236 0 1,360 0 0,-1 0-1,38 0-15,12 0 16,-198 0-1,260 0 1,12 0 0,0 0-16</inkml:trace>
</inkml:ink>
</file>

<file path=ppt/ink/ink8.xml><?xml version="1.0" encoding="utf-8"?>
<inkml:ink xmlns:inkml="http://www.w3.org/2003/InkML">
  <inkml:definitions>
    <inkml:context xml:id="ctx0">
      <inkml:inkSource xml:id="inkSrc0">
        <inkml:traceFormat>
          <inkml:channel name="X" type="integer" max="2736" units="cm"/>
          <inkml:channel name="Y" type="integer" max="1824" units="cm"/>
          <inkml:channel name="T" type="integer" max="2.14748E9" units="dev"/>
        </inkml:traceFormat>
        <inkml:channelProperties>
          <inkml:channelProperty channel="X" name="resolution" value="105.23077" units="1/cm"/>
          <inkml:channelProperty channel="Y" name="resolution" value="105.43353" units="1/cm"/>
          <inkml:channelProperty channel="T" name="resolution" value="1" units="1/dev"/>
        </inkml:channelProperties>
      </inkml:inkSource>
      <inkml:timestamp xml:id="ts0" timeString="2022-12-29T08:28:00.199"/>
    </inkml:context>
    <inkml:brush xml:id="br0">
      <inkml:brushProperty name="width" value="0.05292" units="cm"/>
      <inkml:brushProperty name="height" value="0.05292" units="cm"/>
      <inkml:brushProperty name="color" value="#FF0000"/>
    </inkml:brush>
  </inkml:definitions>
  <inkml:trace contextRef="#ctx0" brushRef="#br0">5781 5904 0,'99'12'79</inkml:trace>
  <inkml:trace contextRef="#ctx0" brushRef="#br0" timeOffset="2109.16">6189 6399 0,'25'0'47,"12"12"-32,12-12-15,731 199 32,297-150-1,-12 1 0,-731-50-31,829 99 31,-903-99-15,-49 0 0,445 37-1,-149 0 16,-358-37-15,111 0 0,-112 0-16,323 37 31,-112 50-15,-248-50-1,87-37 1,359 37-1,-260-37 1,0 0 0,149-25 15,-335-12-15,199 37-1,-50 25 16,-87 37-15,0-25 0,-49-37-1,49 0 1,26 37 15,-76 0-15</inkml:trace>
  <inkml:trace contextRef="#ctx0" brushRef="#br0" timeOffset="3673.35">18443 6733 0,'-24'0'469,"-731"112"-454,-1684-63 17,979-135-1,878-1 0,408 87-15,-11-25 31,11 25-16,51 25-16,73-25 17,-457 0 15,160 0-32,-86 0 16,148 0-15,199 0 0,36 25-1,-371-25 17,-396 0-1,718 0-16,37 0 1,-37 0 0</inkml:trace>
  <inkml:trace contextRef="#ctx0" brushRef="#br0" timeOffset="31579.08">26724 8800 0,'-12'0'203,"-112"0"-188,-49 25 48,-260 87-32,-124-38-15,383-74 15,75 0-31,-742 0 31,-38 0 16,-74-37-16,458 37-15,-50 0 15,335 0-31,-347 0 31,-149 0 1,471 0-1,37 12 0,99 25-31,-25-37 16,-62 62 15,124-62 0,38 0-15</inkml:trace>
  <inkml:trace contextRef="#ctx0" brushRef="#br0" timeOffset="33655.74">5347 9023 0,'50'0'31,"24"37"16,619-37 0,1498 50-1,-928-1-30,631 50 31,-694-99-16,-259 50 0,-669-50-31,682 49 47,333-49 16,-804 0-16,-335-24-16,-123 24-15,12 0 15</inkml:trace>
</inkml:ink>
</file>

<file path=ppt/ink/ink9.xml><?xml version="1.0" encoding="utf-8"?>
<inkml:ink xmlns:inkml="http://www.w3.org/2003/InkML">
  <inkml:definitions>
    <inkml:context xml:id="ctx0">
      <inkml:inkSource xml:id="inkSrc0">
        <inkml:traceFormat>
          <inkml:channel name="X" type="integer" max="2736" units="cm"/>
          <inkml:channel name="Y" type="integer" max="1824" units="cm"/>
          <inkml:channel name="T" type="integer" max="2.14748E9" units="dev"/>
        </inkml:traceFormat>
        <inkml:channelProperties>
          <inkml:channelProperty channel="X" name="resolution" value="105.23077" units="1/cm"/>
          <inkml:channelProperty channel="Y" name="resolution" value="105.43353" units="1/cm"/>
          <inkml:channelProperty channel="T" name="resolution" value="1" units="1/dev"/>
        </inkml:channelProperties>
      </inkml:inkSource>
      <inkml:timestamp xml:id="ts0" timeString="2022-12-29T08:28:48.801"/>
    </inkml:context>
    <inkml:brush xml:id="br0">
      <inkml:brushProperty name="width" value="0.05292" units="cm"/>
      <inkml:brushProperty name="height" value="0.05292" units="cm"/>
      <inkml:brushProperty name="color" value="#FF0000"/>
    </inkml:brush>
  </inkml:definitions>
  <inkml:trace contextRef="#ctx0" brushRef="#br0">22590 14581 0,'-25'0'171,"-12"0"-155,13-25 0,-113 25 62,-135-24 0,223 24-31,-187 123 47,63-98-48,111 62 1,-25 86 0,100-62 0,49 162 31,24-211-15,-86-38-32</inkml:trace>
  <inkml:trace contextRef="#ctx0" brushRef="#br0" timeOffset="1728.39">21946 14358 0,'-99'0'78,"-284"99"15,222 13-30,49 36-1,75-123-62,-37 86 47,12-49 0,62 161 16,99-50 15,-37 50-31,49-25 15,50 0 1,-12-111-16,49-38 31,74-11-31,-12-38-1,149 0 1,197 0 0,-111-25 0,-49-37 0,-149-74 0,-210 74-16,-63-136 16,-24-37 0,-12 123 0,-136-86 15,98 161 1,-259 12-16</inkml:trace>
  <inkml:trace contextRef="#ctx0" brushRef="#br0" timeOffset="12596.54">9420 9172 0,'12'0'47,"223"49"-16,260 50 0,-173-24 1,37-38-1,-49-112 31,-162 51-15,-98-13-16,-13 37 1</inkml:trace>
  <inkml:trace contextRef="#ctx0" brushRef="#br0" timeOffset="12913.54">11227 9246 0</inkml:trace>
  <inkml:trace contextRef="#ctx0" brushRef="#br0" timeOffset="28463.88">19954 8627 0,'49'0'109,"223"87"-62,1053-50 31,-347-37-15,-520 0-16,-161 0 15,210 0-15,-383 0-16,-124 25 1,-49-38-1</inkml:trace>
  <inkml:trace contextRef="#ctx0" brushRef="#br0" timeOffset="29034.89">23605 8640 0,'-582'0'125,"-1336"-25"-31,1893 25-63</inkml:trace>
  <inkml:trace contextRef="#ctx0" brushRef="#br0" timeOffset="31129.43">21402 11425 0,'0'-25'46,"-50"-12"1,100 99-47,-409-335 32,210 224-1,63 49 16,-224 198 15,100-62-15,61-49 0,-24 98-16,123-135 16,50 123-16,-12 87 1,49-74 14,25 37-30,87 86 31,-63-99 0,26-61-16,-50-100 0,24 51 1,298 60 14,-260-122-14,12 23 30,-74-36-31,-37-25-31,185 25 47,-185-25 31,12-173-15,25-13-32</inkml:trace>
  <inkml:trace contextRef="#ctx0" brushRef="#br0" timeOffset="31872.17">21946 11598 0,'-136'-62'47,"-247"-87"31,902 360-63,-1100-446 17,531 235 14,13 0-14</inkml:trace>
</inkml:ink>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802" name="Rectangle 2"/>
          <p:cNvSpPr>
            <a:spLocks noGrp="1" noChangeArrowheads="1"/>
          </p:cNvSpPr>
          <p:nvPr>
            <p:ph type="hdr" sz="quarter"/>
          </p:nvPr>
        </p:nvSpPr>
        <p:spPr bwMode="auto">
          <a:xfrm>
            <a:off x="0" y="0"/>
            <a:ext cx="3168650" cy="479425"/>
          </a:xfrm>
          <a:prstGeom prst="rect">
            <a:avLst/>
          </a:prstGeom>
          <a:noFill/>
          <a:ln w="9525">
            <a:noFill/>
            <a:miter lim="800000"/>
            <a:headEnd/>
            <a:tailEnd/>
          </a:ln>
          <a:effectLst/>
        </p:spPr>
        <p:txBody>
          <a:bodyPr vert="horz" wrap="none" lIns="96660" tIns="48329" rIns="96660" bIns="48329" numCol="1" anchor="ctr" anchorCtr="0" compatLnSpc="1">
            <a:prstTxWarp prst="textNoShape">
              <a:avLst/>
            </a:prstTxWarp>
          </a:bodyPr>
          <a:lstStyle>
            <a:lvl1pPr defTabSz="966788">
              <a:defRPr sz="1300">
                <a:latin typeface="Helvetica" pitchFamily="34" charset="0"/>
              </a:defRPr>
            </a:lvl1pPr>
          </a:lstStyle>
          <a:p>
            <a:pPr>
              <a:defRPr/>
            </a:pPr>
            <a:endParaRPr lang="zh-CN" altLang="en-US"/>
          </a:p>
        </p:txBody>
      </p:sp>
      <p:sp>
        <p:nvSpPr>
          <p:cNvPr id="76803" name="Rectangle 3"/>
          <p:cNvSpPr>
            <a:spLocks noGrp="1" noChangeArrowheads="1"/>
          </p:cNvSpPr>
          <p:nvPr>
            <p:ph type="dt" idx="1"/>
          </p:nvPr>
        </p:nvSpPr>
        <p:spPr bwMode="auto">
          <a:xfrm>
            <a:off x="4146550" y="0"/>
            <a:ext cx="3168650" cy="479425"/>
          </a:xfrm>
          <a:prstGeom prst="rect">
            <a:avLst/>
          </a:prstGeom>
          <a:noFill/>
          <a:ln w="9525">
            <a:noFill/>
            <a:miter lim="800000"/>
            <a:headEnd/>
            <a:tailEnd/>
          </a:ln>
          <a:effectLst/>
        </p:spPr>
        <p:txBody>
          <a:bodyPr vert="horz" wrap="none" lIns="96660" tIns="48329" rIns="96660" bIns="48329" numCol="1" anchor="ctr" anchorCtr="0" compatLnSpc="1">
            <a:prstTxWarp prst="textNoShape">
              <a:avLst/>
            </a:prstTxWarp>
          </a:bodyPr>
          <a:lstStyle>
            <a:lvl1pPr algn="r" defTabSz="966788">
              <a:defRPr sz="1300">
                <a:latin typeface="Helvetica" pitchFamily="34" charset="0"/>
              </a:defRPr>
            </a:lvl1pPr>
          </a:lstStyle>
          <a:p>
            <a:pPr>
              <a:defRPr/>
            </a:pPr>
            <a:endParaRPr lang="zh-CN" altLang="en-US"/>
          </a:p>
        </p:txBody>
      </p:sp>
      <p:sp>
        <p:nvSpPr>
          <p:cNvPr id="47108" name="Rectangle 4"/>
          <p:cNvSpPr>
            <a:spLocks noGrp="1" noRot="1" noChangeAspect="1" noChangeArrowheads="1" noTextEdit="1"/>
          </p:cNvSpPr>
          <p:nvPr>
            <p:ph type="sldImg" idx="2"/>
          </p:nvPr>
        </p:nvSpPr>
        <p:spPr bwMode="auto">
          <a:xfrm>
            <a:off x="457200" y="720725"/>
            <a:ext cx="64008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5" name="Rectangle 5"/>
          <p:cNvSpPr>
            <a:spLocks noGrp="1" noChangeArrowheads="1"/>
          </p:cNvSpPr>
          <p:nvPr>
            <p:ph type="body" sz="quarter" idx="3"/>
          </p:nvPr>
        </p:nvSpPr>
        <p:spPr bwMode="auto">
          <a:xfrm>
            <a:off x="974725" y="4560888"/>
            <a:ext cx="5365750" cy="4319587"/>
          </a:xfrm>
          <a:prstGeom prst="rect">
            <a:avLst/>
          </a:prstGeom>
          <a:noFill/>
          <a:ln w="9525">
            <a:noFill/>
            <a:miter lim="800000"/>
            <a:headEnd/>
            <a:tailEnd/>
          </a:ln>
          <a:effectLst/>
        </p:spPr>
        <p:txBody>
          <a:bodyPr vert="horz" wrap="none" lIns="96660" tIns="48329" rIns="96660" bIns="48329" numCol="1" anchor="ctr"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76806" name="Rectangle 6"/>
          <p:cNvSpPr>
            <a:spLocks noGrp="1" noChangeArrowheads="1"/>
          </p:cNvSpPr>
          <p:nvPr>
            <p:ph type="ftr" sz="quarter" idx="4"/>
          </p:nvPr>
        </p:nvSpPr>
        <p:spPr bwMode="auto">
          <a:xfrm>
            <a:off x="0" y="9121775"/>
            <a:ext cx="3168650" cy="479425"/>
          </a:xfrm>
          <a:prstGeom prst="rect">
            <a:avLst/>
          </a:prstGeom>
          <a:noFill/>
          <a:ln w="9525">
            <a:noFill/>
            <a:miter lim="800000"/>
            <a:headEnd/>
            <a:tailEnd/>
          </a:ln>
          <a:effectLst/>
        </p:spPr>
        <p:txBody>
          <a:bodyPr vert="horz" wrap="none" lIns="96660" tIns="48329" rIns="96660" bIns="48329" numCol="1" anchor="b" anchorCtr="0" compatLnSpc="1">
            <a:prstTxWarp prst="textNoShape">
              <a:avLst/>
            </a:prstTxWarp>
          </a:bodyPr>
          <a:lstStyle>
            <a:lvl1pPr defTabSz="966788">
              <a:defRPr sz="1300">
                <a:latin typeface="Helvetica" pitchFamily="34" charset="0"/>
              </a:defRPr>
            </a:lvl1pPr>
          </a:lstStyle>
          <a:p>
            <a:pPr>
              <a:defRPr/>
            </a:pPr>
            <a:endParaRPr lang="zh-CN" altLang="en-US"/>
          </a:p>
        </p:txBody>
      </p:sp>
      <p:sp>
        <p:nvSpPr>
          <p:cNvPr id="76807" name="Rectangle 7"/>
          <p:cNvSpPr>
            <a:spLocks noGrp="1" noChangeArrowheads="1"/>
          </p:cNvSpPr>
          <p:nvPr>
            <p:ph type="sldNum" sz="quarter" idx="5"/>
          </p:nvPr>
        </p:nvSpPr>
        <p:spPr bwMode="auto">
          <a:xfrm>
            <a:off x="4146550" y="9121775"/>
            <a:ext cx="3168650" cy="479425"/>
          </a:xfrm>
          <a:prstGeom prst="rect">
            <a:avLst/>
          </a:prstGeom>
          <a:noFill/>
          <a:ln w="9525">
            <a:noFill/>
            <a:miter lim="800000"/>
            <a:headEnd/>
            <a:tailEnd/>
          </a:ln>
          <a:effectLst/>
        </p:spPr>
        <p:txBody>
          <a:bodyPr vert="horz" wrap="none" lIns="96660" tIns="48329" rIns="96660" bIns="48329" numCol="1" anchor="b" anchorCtr="0" compatLnSpc="1">
            <a:prstTxWarp prst="textNoShape">
              <a:avLst/>
            </a:prstTxWarp>
          </a:bodyPr>
          <a:lstStyle>
            <a:lvl1pPr algn="r" defTabSz="966788">
              <a:defRPr sz="1300">
                <a:latin typeface="Helvetica" pitchFamily="34" charset="0"/>
              </a:defRPr>
            </a:lvl1pPr>
          </a:lstStyle>
          <a:p>
            <a:pPr>
              <a:defRPr/>
            </a:pPr>
            <a:fld id="{D994A675-2EC4-4D85-88FC-4514DCB67130}" type="slidenum">
              <a:rPr lang="zh-CN" altLang="en-US"/>
              <a:pPr>
                <a:defRPr/>
              </a:pPr>
              <a:t>‹#›</a:t>
            </a:fld>
            <a:endParaRPr lang="en-US" altLang="zh-CN"/>
          </a:p>
        </p:txBody>
      </p:sp>
    </p:spTree>
    <p:extLst>
      <p:ext uri="{BB962C8B-B14F-4D97-AF65-F5344CB8AC3E}">
        <p14:creationId xmlns:p14="http://schemas.microsoft.com/office/powerpoint/2010/main" val="4694408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F0742963-D5E0-4E0A-811E-8EA95B31DDD7}" type="slidenum">
              <a:rPr lang="zh-CN" altLang="en-US" smtClean="0">
                <a:latin typeface="Helvetica" pitchFamily="34" charset="0"/>
              </a:rPr>
              <a:pPr/>
              <a:t>1</a:t>
            </a:fld>
            <a:endParaRPr lang="en-US" altLang="zh-CN">
              <a:latin typeface="Helvetica" pitchFamily="34" charset="0"/>
            </a:endParaRPr>
          </a:p>
        </p:txBody>
      </p:sp>
      <p:sp>
        <p:nvSpPr>
          <p:cNvPr id="48131" name="Rectangle 2"/>
          <p:cNvSpPr>
            <a:spLocks noGrp="1" noRot="1" noChangeAspect="1" noChangeArrowheads="1" noTextEdit="1"/>
          </p:cNvSpPr>
          <p:nvPr>
            <p:ph type="sldImg"/>
          </p:nvPr>
        </p:nvSpPr>
        <p:spPr>
          <a:xfrm>
            <a:off x="457200" y="720725"/>
            <a:ext cx="6400800" cy="3600450"/>
          </a:xfrm>
          <a:ln/>
        </p:spPr>
      </p:sp>
      <p:sp>
        <p:nvSpPr>
          <p:cNvPr id="481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26DE8708-7537-4325-8FBE-A3299F6E6A2E}" type="slidenum">
              <a:rPr lang="zh-CN" altLang="en-US" smtClean="0">
                <a:latin typeface="Helvetica" pitchFamily="34" charset="0"/>
              </a:rPr>
              <a:pPr/>
              <a:t>14</a:t>
            </a:fld>
            <a:endParaRPr lang="en-US" altLang="zh-CN">
              <a:latin typeface="Helvetica" pitchFamily="34" charset="0"/>
            </a:endParaRPr>
          </a:p>
        </p:txBody>
      </p:sp>
      <p:sp>
        <p:nvSpPr>
          <p:cNvPr id="57347" name="Rectangle 2"/>
          <p:cNvSpPr>
            <a:spLocks noGrp="1" noRot="1" noChangeAspect="1" noChangeArrowheads="1" noTextEdit="1"/>
          </p:cNvSpPr>
          <p:nvPr>
            <p:ph type="sldImg"/>
          </p:nvPr>
        </p:nvSpPr>
        <p:spPr>
          <a:xfrm>
            <a:off x="457200" y="720725"/>
            <a:ext cx="6400800" cy="3600450"/>
          </a:xfrm>
          <a:ln/>
        </p:spPr>
      </p:sp>
      <p:sp>
        <p:nvSpPr>
          <p:cNvPr id="573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Times New Roman"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768C65E2-D3AC-4DA6-8747-702C738DCA40}" type="slidenum">
              <a:rPr lang="zh-CN" altLang="en-US" smtClean="0">
                <a:latin typeface="Helvetica" pitchFamily="34" charset="0"/>
              </a:rPr>
              <a:pPr/>
              <a:t>17</a:t>
            </a:fld>
            <a:endParaRPr lang="en-US" altLang="zh-CN">
              <a:latin typeface="Helvetica" pitchFamily="34" charset="0"/>
            </a:endParaRPr>
          </a:p>
        </p:txBody>
      </p:sp>
      <p:sp>
        <p:nvSpPr>
          <p:cNvPr id="58371" name="Rectangle 2"/>
          <p:cNvSpPr>
            <a:spLocks noGrp="1" noRot="1" noChangeAspect="1" noChangeArrowheads="1" noTextEdit="1"/>
          </p:cNvSpPr>
          <p:nvPr>
            <p:ph type="sldImg"/>
          </p:nvPr>
        </p:nvSpPr>
        <p:spPr>
          <a:xfrm>
            <a:off x="457200" y="720725"/>
            <a:ext cx="6400800" cy="3600450"/>
          </a:xfrm>
          <a:ln/>
        </p:spPr>
      </p:sp>
      <p:sp>
        <p:nvSpPr>
          <p:cNvPr id="583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lgn="l">
              <a:buFont typeface="Monotype Sorts" pitchFamily="4" charset="2"/>
              <a:buChar char="n"/>
            </a:pPr>
            <a:r>
              <a:rPr lang="zh-CN" altLang="en-US" sz="1200" dirty="0"/>
              <a:t>用来避免处理大量数据移动时按字节来向控制器送入数据的问题</a:t>
            </a:r>
            <a:endParaRPr lang="zh-CN" altLang="en-US" sz="1100" dirty="0"/>
          </a:p>
          <a:p>
            <a:pPr marL="342900" indent="-342900" algn="l">
              <a:buFont typeface="Monotype Sorts" pitchFamily="4" charset="2"/>
              <a:buChar char="n"/>
            </a:pPr>
            <a:r>
              <a:rPr lang="zh-CN" altLang="en-US" sz="1200" dirty="0"/>
              <a:t>需要DMA控制器</a:t>
            </a:r>
            <a:endParaRPr lang="zh-CN" altLang="en-US" sz="1100" dirty="0"/>
          </a:p>
          <a:p>
            <a:pPr marL="342900" indent="-342900" algn="l">
              <a:buFont typeface="Monotype Sorts" pitchFamily="4" charset="2"/>
              <a:buChar char="n"/>
            </a:pPr>
            <a:r>
              <a:rPr lang="zh-CN" altLang="en-US" sz="1200" dirty="0"/>
              <a:t>绕过CPU直接在内存与I/O设备之间进行数据传输</a:t>
            </a:r>
          </a:p>
          <a:p>
            <a:endParaRPr lang="zh-CN" altLang="en-US" dirty="0">
              <a:latin typeface="Times New Roman"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B2DD5DAC-1E16-418A-A412-579060FBB985}" type="slidenum">
              <a:rPr lang="zh-CN" altLang="en-US" smtClean="0">
                <a:latin typeface="Helvetica" pitchFamily="34" charset="0"/>
              </a:rPr>
              <a:pPr/>
              <a:t>18</a:t>
            </a:fld>
            <a:endParaRPr lang="en-US" altLang="zh-CN">
              <a:latin typeface="Helvetica" pitchFamily="34" charset="0"/>
            </a:endParaRPr>
          </a:p>
        </p:txBody>
      </p:sp>
      <p:sp>
        <p:nvSpPr>
          <p:cNvPr id="59395" name="Rectangle 2"/>
          <p:cNvSpPr>
            <a:spLocks noGrp="1" noRot="1" noChangeAspect="1" noChangeArrowheads="1" noTextEdit="1"/>
          </p:cNvSpPr>
          <p:nvPr>
            <p:ph type="sldImg"/>
          </p:nvPr>
        </p:nvSpPr>
        <p:spPr>
          <a:xfrm>
            <a:off x="457200" y="720725"/>
            <a:ext cx="6400800" cy="3600450"/>
          </a:xfrm>
          <a:ln/>
        </p:spPr>
      </p:sp>
      <p:sp>
        <p:nvSpPr>
          <p:cNvPr id="593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5C3336B8-9437-4790-B3FB-C9C1DC5A76F1}" type="slidenum">
              <a:rPr lang="zh-CN" altLang="en-US" smtClean="0">
                <a:latin typeface="Helvetica" pitchFamily="34" charset="0"/>
              </a:rPr>
              <a:pPr/>
              <a:t>20</a:t>
            </a:fld>
            <a:endParaRPr lang="en-US" altLang="zh-CN">
              <a:latin typeface="Helvetica" pitchFamily="34"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33F5CB08-C3AF-42F4-B774-AE4743634417}" type="slidenum">
              <a:rPr lang="zh-CN" altLang="en-US" smtClean="0">
                <a:latin typeface="Helvetica" pitchFamily="34" charset="0"/>
              </a:rPr>
              <a:pPr/>
              <a:t>21</a:t>
            </a:fld>
            <a:endParaRPr lang="en-US" altLang="zh-CN">
              <a:latin typeface="Helvetica" pitchFamily="34" charset="0"/>
            </a:endParaRPr>
          </a:p>
        </p:txBody>
      </p:sp>
      <p:sp>
        <p:nvSpPr>
          <p:cNvPr id="61443" name="Rectangle 2"/>
          <p:cNvSpPr>
            <a:spLocks noGrp="1" noRot="1" noChangeAspect="1" noChangeArrowheads="1" noTextEdit="1"/>
          </p:cNvSpPr>
          <p:nvPr>
            <p:ph type="sldImg"/>
          </p:nvPr>
        </p:nvSpPr>
        <p:spPr>
          <a:xfrm>
            <a:off x="457200" y="720725"/>
            <a:ext cx="6400800" cy="3600450"/>
          </a:xfrm>
          <a:ln/>
        </p:spPr>
      </p:sp>
      <p:sp>
        <p:nvSpPr>
          <p:cNvPr id="614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a:t>大多数操作系统存在后门，允许应用程序将任何命令透明的传给设备控制器。对</a:t>
            </a:r>
            <a:r>
              <a:rPr lang="en-US" altLang="zh-CN" dirty="0"/>
              <a:t>UNIX</a:t>
            </a:r>
            <a:r>
              <a:rPr lang="zh-CN" altLang="en-US" dirty="0"/>
              <a:t>，这个系统调用是</a:t>
            </a:r>
            <a:r>
              <a:rPr lang="en-US" altLang="zh-CN" dirty="0" err="1"/>
              <a:t>ioctl</a:t>
            </a:r>
            <a:r>
              <a:rPr lang="zh-CN" altLang="en-US" dirty="0"/>
              <a:t>（）。系统调用</a:t>
            </a:r>
            <a:r>
              <a:rPr lang="en-US" altLang="zh-CN" dirty="0" err="1"/>
              <a:t>ioctl</a:t>
            </a:r>
            <a:r>
              <a:rPr lang="zh-CN" altLang="en-US" dirty="0"/>
              <a:t>能使应用程序访问由设备驱动程序实现的一切功能。</a:t>
            </a:r>
            <a:r>
              <a:rPr lang="en-US" altLang="zh-CN" dirty="0" err="1"/>
              <a:t>Ioctl</a:t>
            </a:r>
            <a:r>
              <a:rPr lang="zh-CN" altLang="en-US" dirty="0"/>
              <a:t>有三个参数，第一个文件描述符，引用某一个硬件设备；第二个是整数，来确定哪个命令；第三个是内存中的指针，使得应用程序和控制器传输任何必要的命令信息或数据。</a:t>
            </a:r>
          </a:p>
          <a:p>
            <a:endParaRPr lang="zh-CN" altLang="en-US" dirty="0">
              <a:latin typeface="Times New Roman"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B1094D3C-F485-43DE-B2D7-6B5EF51947DB}" type="slidenum">
              <a:rPr lang="zh-CN" altLang="en-US" smtClean="0">
                <a:latin typeface="Helvetica" pitchFamily="34" charset="0"/>
              </a:rPr>
              <a:pPr/>
              <a:t>22</a:t>
            </a:fld>
            <a:endParaRPr lang="en-US" altLang="zh-CN">
              <a:latin typeface="Helvetica" pitchFamily="34" charset="0"/>
            </a:endParaRPr>
          </a:p>
        </p:txBody>
      </p:sp>
      <p:sp>
        <p:nvSpPr>
          <p:cNvPr id="62467" name="Rectangle 2"/>
          <p:cNvSpPr>
            <a:spLocks noGrp="1" noRot="1" noChangeAspect="1" noChangeArrowheads="1" noTextEdit="1"/>
          </p:cNvSpPr>
          <p:nvPr>
            <p:ph type="sldImg"/>
          </p:nvPr>
        </p:nvSpPr>
        <p:spPr>
          <a:xfrm>
            <a:off x="457200" y="720725"/>
            <a:ext cx="6400800" cy="3600450"/>
          </a:xfrm>
          <a:ln/>
        </p:spPr>
      </p:sp>
      <p:sp>
        <p:nvSpPr>
          <p:cNvPr id="624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字符流设备按一个字节一个字节传输，块设备以块为单位进行传输。</a:t>
            </a:r>
            <a:endParaRPr lang="en-US" altLang="zh-CN" dirty="0"/>
          </a:p>
          <a:p>
            <a:r>
              <a:rPr lang="zh-CN" altLang="en-US" dirty="0"/>
              <a:t>顺序设备按固定顺序来传输数据，随机访问设备可以寻找任意数据存储位置。</a:t>
            </a:r>
            <a:endParaRPr lang="en-US" altLang="zh-CN" dirty="0"/>
          </a:p>
          <a:p>
            <a:r>
              <a:rPr lang="zh-CN" altLang="en-US" dirty="0"/>
              <a:t>同步设备按一定响应时间来进行数据传输，异步设备呈现的是无规则或不可预测的响应时间。</a:t>
            </a:r>
            <a:endParaRPr lang="en-US" altLang="zh-CN" dirty="0"/>
          </a:p>
          <a:p>
            <a:r>
              <a:rPr lang="zh-CN" altLang="en-US" dirty="0"/>
              <a:t>共享设备可以被多个进程或线程并发使用，而专用设备不能。</a:t>
            </a:r>
            <a:endParaRPr lang="en-US" altLang="zh-CN" dirty="0"/>
          </a:p>
          <a:p>
            <a:r>
              <a:rPr lang="zh-CN" altLang="en-US" dirty="0"/>
              <a:t>操作速度从每秒几个字节到每秒数</a:t>
            </a:r>
            <a:r>
              <a:rPr lang="en-US" altLang="zh-CN" dirty="0"/>
              <a:t>G</a:t>
            </a:r>
            <a:r>
              <a:rPr lang="zh-CN" altLang="en-US" dirty="0"/>
              <a:t>字节</a:t>
            </a:r>
            <a:endParaRPr lang="en-US" altLang="zh-CN" dirty="0"/>
          </a:p>
          <a:p>
            <a:r>
              <a:rPr lang="zh-CN" altLang="en-US" dirty="0"/>
              <a:t>有的设备能读能写，有的设备只能做单一操作。</a:t>
            </a:r>
          </a:p>
          <a:p>
            <a:endParaRPr lang="zh-CN" altLang="en-US" dirty="0">
              <a:latin typeface="Times New Roman"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1933E81C-678E-464F-AC52-5A63661EEACD}" type="slidenum">
              <a:rPr lang="zh-CN" altLang="en-US" smtClean="0">
                <a:latin typeface="Helvetica" pitchFamily="34" charset="0"/>
              </a:rPr>
              <a:pPr/>
              <a:t>23</a:t>
            </a:fld>
            <a:endParaRPr lang="en-US" altLang="zh-CN">
              <a:latin typeface="Helvetica" pitchFamily="34" charset="0"/>
            </a:endParaRPr>
          </a:p>
        </p:txBody>
      </p:sp>
      <p:sp>
        <p:nvSpPr>
          <p:cNvPr id="63491" name="Rectangle 2"/>
          <p:cNvSpPr>
            <a:spLocks noGrp="1" noRot="1" noChangeAspect="1" noChangeArrowheads="1" noTextEdit="1"/>
          </p:cNvSpPr>
          <p:nvPr>
            <p:ph type="sldImg"/>
          </p:nvPr>
        </p:nvSpPr>
        <p:spPr>
          <a:xfrm>
            <a:off x="457200" y="720725"/>
            <a:ext cx="6400800" cy="3600450"/>
          </a:xfrm>
          <a:ln/>
        </p:spPr>
      </p:sp>
      <p:sp>
        <p:nvSpPr>
          <p:cNvPr id="634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457200" lvl="1" indent="0" algn="l">
              <a:lnSpc>
                <a:spcPct val="80000"/>
              </a:lnSpc>
              <a:buFont typeface="Monotype Sorts" pitchFamily="4" charset="2"/>
              <a:buNone/>
            </a:pPr>
            <a:r>
              <a:rPr lang="zh-CN" altLang="en-US" sz="1600" dirty="0"/>
              <a:t>read，write，seek描述了块存储设备的基本特点，这样应用程序就不必关注这些设备的底层差别。</a:t>
            </a:r>
            <a:endParaRPr lang="zh-CN" altLang="en-US" sz="1400" dirty="0"/>
          </a:p>
          <a:p>
            <a:pPr marL="457200" marR="0" lvl="1" indent="0" algn="l" defTabSz="914400" rtl="0" eaLnBrk="0" fontAlgn="base" latinLnBrk="0" hangingPunct="0">
              <a:lnSpc>
                <a:spcPct val="80000"/>
              </a:lnSpc>
              <a:spcBef>
                <a:spcPct val="30000"/>
              </a:spcBef>
              <a:spcAft>
                <a:spcPct val="0"/>
              </a:spcAft>
              <a:buClrTx/>
              <a:buSzTx/>
              <a:buFont typeface="Monotype Sorts" pitchFamily="4" charset="2"/>
              <a:buNone/>
              <a:tabLst/>
              <a:defRPr/>
            </a:pPr>
            <a:r>
              <a:rPr lang="zh-CN" altLang="en-US" sz="1600" dirty="0"/>
              <a:t>原始I/O或直接</a:t>
            </a:r>
            <a:r>
              <a:rPr lang="en-US" altLang="zh-CN" sz="1600" dirty="0"/>
              <a:t>I/O</a:t>
            </a:r>
            <a:r>
              <a:rPr lang="zh-CN" altLang="en-US" sz="1600" dirty="0"/>
              <a:t>文件操作模式，</a:t>
            </a:r>
            <a:r>
              <a:rPr lang="zh-CN" altLang="en-US" sz="1400" dirty="0"/>
              <a:t>原始</a:t>
            </a:r>
            <a:r>
              <a:rPr lang="en-US" altLang="zh-CN" sz="1400" dirty="0"/>
              <a:t>I/O</a:t>
            </a:r>
            <a:r>
              <a:rPr lang="zh-CN" altLang="en-US" sz="1400" dirty="0"/>
              <a:t>：将块设备当做一个简单的线性块数组来访问。直接</a:t>
            </a:r>
            <a:r>
              <a:rPr lang="en-US" altLang="zh-CN" sz="1400" dirty="0"/>
              <a:t>I/O</a:t>
            </a:r>
            <a:r>
              <a:rPr lang="zh-CN" altLang="en-US" sz="1400" dirty="0"/>
              <a:t>文件采用禁止缓存和锁的文件操作模式。</a:t>
            </a:r>
          </a:p>
          <a:p>
            <a:pPr marL="457200" lvl="1" indent="0" algn="l">
              <a:lnSpc>
                <a:spcPct val="80000"/>
              </a:lnSpc>
              <a:buFont typeface="Monotype Sorts" pitchFamily="4" charset="2"/>
              <a:buNone/>
            </a:pPr>
            <a:r>
              <a:rPr lang="zh-CN" altLang="en-US" sz="1600" dirty="0"/>
              <a:t>内存映射文件访问是建立在块设备驱动程序之上的。内存映射接口不是提供read和write操作，而是提供通过内存中的字节数组来访问磁盘存储。</a:t>
            </a:r>
            <a:endParaRPr lang="en-US" altLang="zh-CN" sz="1600" dirty="0"/>
          </a:p>
          <a:p>
            <a:pPr marL="457200" lvl="1" indent="0" algn="l">
              <a:lnSpc>
                <a:spcPct val="80000"/>
              </a:lnSpc>
              <a:buFont typeface="Monotype Sorts" pitchFamily="4" charset="2"/>
              <a:buNone/>
            </a:pPr>
            <a:endParaRPr lang="en-US" altLang="zh-CN" sz="1600" dirty="0"/>
          </a:p>
          <a:p>
            <a:pPr marL="457200" lvl="1" indent="0" algn="l">
              <a:lnSpc>
                <a:spcPct val="80000"/>
              </a:lnSpc>
              <a:buFont typeface="Monotype Sorts" pitchFamily="4" charset="2"/>
              <a:buNone/>
            </a:pPr>
            <a:r>
              <a:rPr lang="zh-CN" altLang="en-US" sz="1400" dirty="0"/>
              <a:t>应用程序可以get或put一个字符。在此基础上，可以构造库以提供具有缓冲和编辑功能的按行访问</a:t>
            </a:r>
            <a:r>
              <a:rPr lang="zh-CN" altLang="en-US" sz="1600" dirty="0"/>
              <a:t>。</a:t>
            </a:r>
            <a:endParaRPr lang="en-US" altLang="zh-CN" sz="1600" dirty="0"/>
          </a:p>
          <a:p>
            <a:pPr marL="457200" lvl="1" indent="0" algn="l">
              <a:lnSpc>
                <a:spcPct val="80000"/>
              </a:lnSpc>
              <a:buFont typeface="Monotype Sorts" pitchFamily="4" charset="2"/>
              <a:buNone/>
            </a:pPr>
            <a:r>
              <a:rPr lang="zh-CN" altLang="en-US" sz="1400" dirty="0"/>
              <a:t>这种访问方式也有助于输出设备，例如打印机、声卡，这些设备适合于线性字节流</a:t>
            </a:r>
          </a:p>
          <a:p>
            <a:endParaRPr lang="zh-CN" altLang="en-US" dirty="0">
              <a:latin typeface="Times New Roman"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5D4FD9A7-F677-47AB-85A3-858178A54CF5}" type="slidenum">
              <a:rPr lang="zh-CN" altLang="en-US" smtClean="0">
                <a:latin typeface="Helvetica" pitchFamily="34" charset="0"/>
              </a:rPr>
              <a:pPr/>
              <a:t>24</a:t>
            </a:fld>
            <a:endParaRPr lang="en-US" altLang="zh-CN">
              <a:latin typeface="Helvetica" pitchFamily="34" charset="0"/>
            </a:endParaRPr>
          </a:p>
        </p:txBody>
      </p:sp>
      <p:sp>
        <p:nvSpPr>
          <p:cNvPr id="64515" name="Rectangle 2"/>
          <p:cNvSpPr>
            <a:spLocks noGrp="1" noRot="1" noChangeAspect="1" noChangeArrowheads="1" noTextEdit="1"/>
          </p:cNvSpPr>
          <p:nvPr>
            <p:ph type="sldImg"/>
          </p:nvPr>
        </p:nvSpPr>
        <p:spPr>
          <a:xfrm>
            <a:off x="457200" y="720725"/>
            <a:ext cx="6400800" cy="3600450"/>
          </a:xfrm>
          <a:ln/>
        </p:spPr>
      </p:sp>
      <p:sp>
        <p:nvSpPr>
          <p:cNvPr id="645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lgn="l">
              <a:buFont typeface="Monotype Sorts" pitchFamily="4" charset="2"/>
              <a:buNone/>
            </a:pPr>
            <a:r>
              <a:rPr lang="zh-CN" altLang="en-US" sz="1200" dirty="0"/>
              <a:t>网络I/O的性能与访问特点与磁盘I/O相比有很大差别，绝大多数操作系统所提供的网络I/O接口也不同于磁盘的read-write-seek接口。许多OS所提供的是网络套接字接口。</a:t>
            </a:r>
            <a:endParaRPr lang="zh-CN" altLang="en-US" sz="1100" dirty="0"/>
          </a:p>
          <a:p>
            <a:pPr marL="0" indent="0" algn="l">
              <a:buFont typeface="Monotype Sorts" pitchFamily="4" charset="2"/>
              <a:buNone/>
            </a:pPr>
            <a:r>
              <a:rPr lang="zh-CN" altLang="en-US" sz="1200" dirty="0"/>
              <a:t>套接字接口还提供了select函数，以管理一组套接字。调用select可以得知哪个套接字已有接收数据需要处理，哪个套接字已有空间可以接收数据以便发送。</a:t>
            </a:r>
          </a:p>
          <a:p>
            <a:endParaRPr lang="zh-CN" altLang="en-US" dirty="0">
              <a:latin typeface="Times New Roman"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C5510625-2575-4BC1-B154-B424CB37744C}" type="slidenum">
              <a:rPr lang="zh-CN" altLang="en-US" smtClean="0">
                <a:latin typeface="Helvetica" pitchFamily="34" charset="0"/>
              </a:rPr>
              <a:pPr/>
              <a:t>25</a:t>
            </a:fld>
            <a:endParaRPr lang="en-US" altLang="zh-CN">
              <a:latin typeface="Helvetica" pitchFamily="34" charset="0"/>
            </a:endParaRPr>
          </a:p>
        </p:txBody>
      </p:sp>
      <p:sp>
        <p:nvSpPr>
          <p:cNvPr id="65539" name="Rectangle 2"/>
          <p:cNvSpPr>
            <a:spLocks noGrp="1" noRot="1" noChangeAspect="1" noChangeArrowheads="1" noTextEdit="1"/>
          </p:cNvSpPr>
          <p:nvPr>
            <p:ph type="sldImg"/>
          </p:nvPr>
        </p:nvSpPr>
        <p:spPr>
          <a:xfrm>
            <a:off x="457200" y="720725"/>
            <a:ext cx="6400800" cy="3600450"/>
          </a:xfrm>
          <a:ln/>
        </p:spPr>
      </p:sp>
      <p:sp>
        <p:nvSpPr>
          <p:cNvPr id="655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457200" marR="0" lvl="1" indent="0" algn="l" defTabSz="914400" rtl="0" eaLnBrk="0" fontAlgn="base" latinLnBrk="0" hangingPunct="0">
              <a:lnSpc>
                <a:spcPct val="80000"/>
              </a:lnSpc>
              <a:spcBef>
                <a:spcPct val="30000"/>
              </a:spcBef>
              <a:spcAft>
                <a:spcPct val="0"/>
              </a:spcAft>
              <a:buClrTx/>
              <a:buSzTx/>
              <a:buFont typeface="Monotype Sorts" pitchFamily="4" charset="2"/>
              <a:buNone/>
              <a:tabLst/>
              <a:defRPr/>
            </a:pPr>
            <a:r>
              <a:rPr lang="zh-CN" altLang="en-US" sz="1600" dirty="0"/>
              <a:t>实现这些函数的系统调用并没有在操作系统之间实现标准化。</a:t>
            </a:r>
            <a:endParaRPr lang="en-US" altLang="zh-CN" sz="1600" dirty="0"/>
          </a:p>
          <a:p>
            <a:pPr marL="457200" lvl="1" indent="0" algn="l">
              <a:lnSpc>
                <a:spcPct val="80000"/>
              </a:lnSpc>
              <a:buFont typeface="Monotype Sorts" pitchFamily="4" charset="2"/>
              <a:buNone/>
            </a:pPr>
            <a:endParaRPr lang="en-US" altLang="zh-CN" sz="1600" dirty="0"/>
          </a:p>
          <a:p>
            <a:pPr marL="457200" lvl="1" indent="0" algn="l">
              <a:lnSpc>
                <a:spcPct val="80000"/>
              </a:lnSpc>
              <a:buFont typeface="Monotype Sorts" pitchFamily="4" charset="2"/>
              <a:buNone/>
            </a:pPr>
            <a:r>
              <a:rPr lang="zh-CN" altLang="en-US" sz="1600" dirty="0"/>
              <a:t>调度器可以使用这种机制产生中断，抢占时间片用完的进程</a:t>
            </a:r>
            <a:endParaRPr lang="en-US" altLang="zh-CN" sz="1600" dirty="0"/>
          </a:p>
          <a:p>
            <a:pPr marL="457200" lvl="1" indent="0" algn="l">
              <a:lnSpc>
                <a:spcPct val="80000"/>
              </a:lnSpc>
              <a:buFont typeface="Monotype Sorts" pitchFamily="4" charset="2"/>
              <a:buNone/>
            </a:pPr>
            <a:r>
              <a:rPr lang="zh-CN" altLang="en-US" sz="1600" dirty="0"/>
              <a:t>磁盘</a:t>
            </a:r>
            <a:r>
              <a:rPr lang="en-US" altLang="zh-CN" sz="1600" dirty="0"/>
              <a:t>I/O</a:t>
            </a:r>
            <a:r>
              <a:rPr lang="zh-CN" altLang="en-US" sz="1600" dirty="0"/>
              <a:t>子系统用它来定时清除已改变的缓冲区</a:t>
            </a:r>
            <a:endParaRPr lang="en-US" altLang="zh-CN" sz="1600" dirty="0"/>
          </a:p>
          <a:p>
            <a:pPr marL="457200" lvl="1" indent="0" algn="l">
              <a:lnSpc>
                <a:spcPct val="80000"/>
              </a:lnSpc>
              <a:buFont typeface="Monotype Sorts" pitchFamily="4" charset="2"/>
              <a:buNone/>
            </a:pPr>
            <a:r>
              <a:rPr lang="zh-CN" altLang="en-US" sz="1600" dirty="0"/>
              <a:t>网络子系统用它来定时取消一些由于网络拥塞或故障太慢的操作</a:t>
            </a:r>
          </a:p>
          <a:p>
            <a:endParaRPr lang="zh-CN" altLang="en-US" dirty="0">
              <a:latin typeface="Times New Roman"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33FA04DB-E680-4E26-9036-300D383E8514}" type="slidenum">
              <a:rPr lang="zh-CN" altLang="en-US" smtClean="0">
                <a:latin typeface="Helvetica" pitchFamily="34" charset="0"/>
              </a:rPr>
              <a:pPr/>
              <a:t>26</a:t>
            </a:fld>
            <a:endParaRPr lang="en-US" altLang="zh-CN">
              <a:latin typeface="Helvetica" pitchFamily="34" charset="0"/>
            </a:endParaRPr>
          </a:p>
        </p:txBody>
      </p:sp>
      <p:sp>
        <p:nvSpPr>
          <p:cNvPr id="66563" name="Rectangle 2"/>
          <p:cNvSpPr>
            <a:spLocks noGrp="1" noRot="1" noChangeAspect="1" noChangeArrowheads="1" noTextEdit="1"/>
          </p:cNvSpPr>
          <p:nvPr>
            <p:ph type="sldImg"/>
          </p:nvPr>
        </p:nvSpPr>
        <p:spPr>
          <a:xfrm>
            <a:off x="457200" y="720725"/>
            <a:ext cx="6400800" cy="3600450"/>
          </a:xfrm>
          <a:ln/>
        </p:spPr>
      </p:sp>
      <p:sp>
        <p:nvSpPr>
          <p:cNvPr id="665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05C06774-69A9-4358-8E85-A705DAB453D4}" type="slidenum">
              <a:rPr lang="zh-CN" altLang="en-US" smtClean="0">
                <a:latin typeface="Helvetica" pitchFamily="34" charset="0"/>
              </a:rPr>
              <a:pPr/>
              <a:t>2</a:t>
            </a:fld>
            <a:endParaRPr lang="en-US" altLang="zh-CN">
              <a:latin typeface="Helvetica"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D62F6435-5219-45BD-9A11-777ECD790C91}" type="slidenum">
              <a:rPr lang="zh-CN" altLang="en-US" smtClean="0">
                <a:latin typeface="Helvetica" pitchFamily="34" charset="0"/>
              </a:rPr>
              <a:pPr/>
              <a:t>27</a:t>
            </a:fld>
            <a:endParaRPr lang="en-US" altLang="zh-CN">
              <a:latin typeface="Helvetica" pitchFamily="34" charset="0"/>
            </a:endParaRPr>
          </a:p>
        </p:txBody>
      </p:sp>
      <p:sp>
        <p:nvSpPr>
          <p:cNvPr id="67587" name="Rectangle 2"/>
          <p:cNvSpPr>
            <a:spLocks noGrp="1" noRot="1" noChangeAspect="1" noChangeArrowheads="1" noTextEdit="1"/>
          </p:cNvSpPr>
          <p:nvPr>
            <p:ph type="sldImg"/>
          </p:nvPr>
        </p:nvSpPr>
        <p:spPr>
          <a:xfrm>
            <a:off x="457200" y="720725"/>
            <a:ext cx="6400800" cy="3600450"/>
          </a:xfrm>
          <a:ln/>
        </p:spPr>
      </p:sp>
      <p:sp>
        <p:nvSpPr>
          <p:cNvPr id="675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Times New Roman" pitchFamily="18" charset="0"/>
              </a:rPr>
              <a:t>Blocking</a:t>
            </a:r>
            <a:r>
              <a:rPr lang="zh-CN" altLang="en-US" dirty="0">
                <a:latin typeface="Times New Roman" pitchFamily="18" charset="0"/>
              </a:rPr>
              <a:t>和</a:t>
            </a:r>
            <a:r>
              <a:rPr lang="en-US" altLang="zh-CN" dirty="0">
                <a:latin typeface="Times New Roman" pitchFamily="18" charset="0"/>
              </a:rPr>
              <a:t>Non-blocking</a:t>
            </a:r>
            <a:endParaRPr lang="zh-CN" altLang="en-US" dirty="0">
              <a:latin typeface="Times New Roman"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33FA04DB-E680-4E26-9036-300D383E8514}" type="slidenum">
              <a:rPr lang="zh-CN" altLang="en-US" smtClean="0">
                <a:latin typeface="Helvetica" pitchFamily="34" charset="0"/>
              </a:rPr>
              <a:pPr/>
              <a:t>28</a:t>
            </a:fld>
            <a:endParaRPr lang="en-US" altLang="zh-CN">
              <a:latin typeface="Helvetica" pitchFamily="34" charset="0"/>
            </a:endParaRPr>
          </a:p>
        </p:txBody>
      </p:sp>
      <p:sp>
        <p:nvSpPr>
          <p:cNvPr id="66563" name="Rectangle 2"/>
          <p:cNvSpPr>
            <a:spLocks noGrp="1" noRot="1" noChangeAspect="1" noChangeArrowheads="1" noTextEdit="1"/>
          </p:cNvSpPr>
          <p:nvPr>
            <p:ph type="sldImg"/>
          </p:nvPr>
        </p:nvSpPr>
        <p:spPr>
          <a:xfrm>
            <a:off x="457200" y="720725"/>
            <a:ext cx="6400800" cy="3600450"/>
          </a:xfrm>
          <a:ln/>
        </p:spPr>
      </p:sp>
      <p:sp>
        <p:nvSpPr>
          <p:cNvPr id="665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b="1" dirty="0">
                <a:latin typeface="Times New Roman" panose="02020603050405020304" pitchFamily="18" charset="0"/>
                <a:sym typeface="Times New Roman" panose="02020603050405020304" pitchFamily="18" charset="0"/>
              </a:rPr>
              <a:t>内核与I/O有关服务：</a:t>
            </a:r>
            <a:r>
              <a:rPr lang="zh-CN" altLang="en-US" sz="1200" b="1" dirty="0">
                <a:solidFill>
                  <a:srgbClr val="FF0000"/>
                </a:solidFill>
                <a:latin typeface="Times New Roman" panose="02020603050405020304" pitchFamily="18" charset="0"/>
                <a:sym typeface="Times New Roman" panose="02020603050405020304" pitchFamily="18" charset="0"/>
              </a:rPr>
              <a:t> I/O调度、</a:t>
            </a:r>
            <a:r>
              <a:rPr lang="zh-CN" altLang="en-US" sz="1200" b="1" dirty="0">
                <a:solidFill>
                  <a:srgbClr val="FF3300"/>
                </a:solidFill>
                <a:latin typeface="Times New Roman" panose="02020603050405020304" pitchFamily="18" charset="0"/>
                <a:sym typeface="Times New Roman" panose="02020603050405020304" pitchFamily="18" charset="0"/>
              </a:rPr>
              <a:t>缓冲</a:t>
            </a:r>
            <a:r>
              <a:rPr lang="zh-CN" altLang="en-US" sz="1200" b="1" dirty="0">
                <a:solidFill>
                  <a:srgbClr val="FF0000"/>
                </a:solidFill>
                <a:latin typeface="Times New Roman" panose="02020603050405020304" pitchFamily="18" charset="0"/>
                <a:sym typeface="Times New Roman" panose="02020603050405020304" pitchFamily="18" charset="0"/>
              </a:rPr>
              <a:t>、</a:t>
            </a:r>
            <a:r>
              <a:rPr lang="zh-CN" altLang="en-US" sz="1200" b="1" dirty="0">
                <a:solidFill>
                  <a:srgbClr val="FF3300"/>
                </a:solidFill>
                <a:latin typeface="Times New Roman" panose="02020603050405020304" pitchFamily="18" charset="0"/>
                <a:sym typeface="Times New Roman" panose="02020603050405020304" pitchFamily="18" charset="0"/>
              </a:rPr>
              <a:t>高速缓存</a:t>
            </a:r>
            <a:r>
              <a:rPr lang="zh-CN" altLang="en-US" sz="1200" b="1" dirty="0">
                <a:solidFill>
                  <a:srgbClr val="FF0000"/>
                </a:solidFill>
                <a:latin typeface="Times New Roman" panose="02020603050405020304" pitchFamily="18" charset="0"/>
                <a:sym typeface="Times New Roman" panose="02020603050405020304" pitchFamily="18" charset="0"/>
              </a:rPr>
              <a:t>、假脱机spooling、设备预订、错误处理</a:t>
            </a:r>
            <a:endParaRPr lang="zh-CN" altLang="en-US" sz="1200" b="1" dirty="0">
              <a:latin typeface="Times New Roman" panose="02020603050405020304" pitchFamily="18" charset="0"/>
              <a:sym typeface="Times New Roman" panose="02020603050405020304" pitchFamily="18" charset="0"/>
            </a:endParaRPr>
          </a:p>
        </p:txBody>
      </p:sp>
      <p:sp>
        <p:nvSpPr>
          <p:cNvPr id="4" name="灯片编号占位符 3"/>
          <p:cNvSpPr>
            <a:spLocks noGrp="1"/>
          </p:cNvSpPr>
          <p:nvPr>
            <p:ph type="sldNum" sz="quarter" idx="10"/>
          </p:nvPr>
        </p:nvSpPr>
        <p:spPr/>
        <p:txBody>
          <a:bodyPr/>
          <a:lstStyle/>
          <a:p>
            <a:pPr>
              <a:defRPr/>
            </a:pPr>
            <a:fld id="{D994A675-2EC4-4D85-88FC-4514DCB67130}" type="slidenum">
              <a:rPr lang="zh-CN" altLang="en-US" smtClean="0"/>
              <a:pPr>
                <a:defRPr/>
              </a:pPr>
              <a:t>30</a:t>
            </a:fld>
            <a:endParaRPr lang="en-US" altLang="zh-CN"/>
          </a:p>
        </p:txBody>
      </p:sp>
    </p:spTree>
    <p:extLst>
      <p:ext uri="{BB962C8B-B14F-4D97-AF65-F5344CB8AC3E}">
        <p14:creationId xmlns:p14="http://schemas.microsoft.com/office/powerpoint/2010/main" val="3392380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94452FAA-059E-4987-AEAE-2E6EFC6922D0}" type="slidenum">
              <a:rPr lang="zh-CN" altLang="en-US" smtClean="0">
                <a:latin typeface="Helvetica" pitchFamily="34" charset="0"/>
              </a:rPr>
              <a:pPr/>
              <a:t>32</a:t>
            </a:fld>
            <a:endParaRPr lang="en-US" altLang="zh-CN">
              <a:latin typeface="Helvetica" pitchFamily="34" charset="0"/>
            </a:endParaRPr>
          </a:p>
        </p:txBody>
      </p:sp>
      <p:sp>
        <p:nvSpPr>
          <p:cNvPr id="69635" name="Rectangle 2"/>
          <p:cNvSpPr>
            <a:spLocks noGrp="1" noRot="1" noChangeAspect="1" noChangeArrowheads="1" noTextEdit="1"/>
          </p:cNvSpPr>
          <p:nvPr>
            <p:ph type="sldImg"/>
          </p:nvPr>
        </p:nvSpPr>
        <p:spPr>
          <a:xfrm>
            <a:off x="457200" y="720725"/>
            <a:ext cx="6400800" cy="3600450"/>
          </a:xfrm>
          <a:ln/>
        </p:spPr>
      </p:sp>
      <p:sp>
        <p:nvSpPr>
          <p:cNvPr id="69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a:t>拷贝语义：某应用程序需要将缓冲区内的数据写入磁盘，它可以调用</a:t>
            </a:r>
            <a:r>
              <a:rPr lang="en-US" altLang="zh-CN" dirty="0"/>
              <a:t>write</a:t>
            </a:r>
            <a:r>
              <a:rPr lang="zh-CN" altLang="en-US" dirty="0"/>
              <a:t>（）系统调用。当系统调用返回时，如果应用程序改变了缓冲区的内容，根据拷贝语义，操作系统保证要写入磁盘的数据就是</a:t>
            </a:r>
            <a:r>
              <a:rPr lang="en-US" altLang="zh-CN" dirty="0"/>
              <a:t>write</a:t>
            </a:r>
            <a:r>
              <a:rPr lang="zh-CN" altLang="en-US" dirty="0"/>
              <a:t>（）系统调用发生时的版本。一个简单方法就是操作系统在</a:t>
            </a:r>
            <a:r>
              <a:rPr lang="en-US" altLang="zh-CN" dirty="0"/>
              <a:t>write</a:t>
            </a:r>
            <a:r>
              <a:rPr lang="zh-CN" altLang="en-US" dirty="0"/>
              <a:t>系统调用返回前将应用程序缓冲区复制到内核缓冲区中。</a:t>
            </a:r>
          </a:p>
          <a:p>
            <a:endParaRPr lang="zh-CN" altLang="en-US" dirty="0"/>
          </a:p>
        </p:txBody>
      </p:sp>
      <p:sp>
        <p:nvSpPr>
          <p:cNvPr id="4" name="灯片编号占位符 3"/>
          <p:cNvSpPr>
            <a:spLocks noGrp="1"/>
          </p:cNvSpPr>
          <p:nvPr>
            <p:ph type="sldNum" sz="quarter" idx="10"/>
          </p:nvPr>
        </p:nvSpPr>
        <p:spPr/>
        <p:txBody>
          <a:bodyPr/>
          <a:lstStyle/>
          <a:p>
            <a:pPr>
              <a:defRPr/>
            </a:pPr>
            <a:fld id="{D994A675-2EC4-4D85-88FC-4514DCB67130}" type="slidenum">
              <a:rPr lang="zh-CN" altLang="en-US" smtClean="0"/>
              <a:pPr>
                <a:defRPr/>
              </a:pPr>
              <a:t>33</a:t>
            </a:fld>
            <a:endParaRPr lang="en-US" altLang="zh-CN"/>
          </a:p>
        </p:txBody>
      </p:sp>
    </p:spTree>
    <p:extLst>
      <p:ext uri="{BB962C8B-B14F-4D97-AF65-F5344CB8AC3E}">
        <p14:creationId xmlns:p14="http://schemas.microsoft.com/office/powerpoint/2010/main" val="8935599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310F8F7B-B485-472D-B74A-471D2DAB4607}" type="slidenum">
              <a:rPr lang="zh-CN" altLang="en-US" smtClean="0">
                <a:latin typeface="Helvetica" pitchFamily="34" charset="0"/>
              </a:rPr>
              <a:pPr/>
              <a:t>34</a:t>
            </a:fld>
            <a:endParaRPr lang="en-US" altLang="zh-CN">
              <a:latin typeface="Helvetica" pitchFamily="34" charset="0"/>
            </a:endParaRPr>
          </a:p>
        </p:txBody>
      </p:sp>
      <p:sp>
        <p:nvSpPr>
          <p:cNvPr id="70659" name="Rectangle 2"/>
          <p:cNvSpPr>
            <a:spLocks noGrp="1" noRot="1" noChangeAspect="1" noChangeArrowheads="1" noTextEdit="1"/>
          </p:cNvSpPr>
          <p:nvPr>
            <p:ph type="sldImg"/>
          </p:nvPr>
        </p:nvSpPr>
        <p:spPr>
          <a:xfrm>
            <a:off x="457200" y="720725"/>
            <a:ext cx="6400800" cy="3600450"/>
          </a:xfrm>
          <a:ln/>
        </p:spPr>
      </p:sp>
      <p:sp>
        <p:nvSpPr>
          <p:cNvPr id="706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995BFC8E-309B-46D3-93B9-2A2D8BBE703B}" type="slidenum">
              <a:rPr lang="zh-CN" altLang="en-US" smtClean="0">
                <a:latin typeface="Helvetica" pitchFamily="34" charset="0"/>
              </a:rPr>
              <a:pPr/>
              <a:t>35</a:t>
            </a:fld>
            <a:endParaRPr lang="en-US" altLang="zh-CN">
              <a:latin typeface="Helvetica" pitchFamily="34" charset="0"/>
            </a:endParaRPr>
          </a:p>
        </p:txBody>
      </p:sp>
      <p:sp>
        <p:nvSpPr>
          <p:cNvPr id="71683" name="Rectangle 2"/>
          <p:cNvSpPr>
            <a:spLocks noGrp="1" noRot="1" noChangeAspect="1" noChangeArrowheads="1" noTextEdit="1"/>
          </p:cNvSpPr>
          <p:nvPr>
            <p:ph type="sldImg"/>
          </p:nvPr>
        </p:nvSpPr>
        <p:spPr>
          <a:xfrm>
            <a:off x="457200" y="720725"/>
            <a:ext cx="6400800" cy="3600450"/>
          </a:xfrm>
          <a:ln/>
        </p:spPr>
      </p:sp>
      <p:sp>
        <p:nvSpPr>
          <p:cNvPr id="716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7AC1CA41-3B39-4DCA-A666-37C3B811858F}" type="slidenum">
              <a:rPr lang="zh-CN" altLang="en-US" smtClean="0">
                <a:latin typeface="Helvetica" pitchFamily="34" charset="0"/>
              </a:rPr>
              <a:pPr/>
              <a:t>37</a:t>
            </a:fld>
            <a:endParaRPr lang="en-US" altLang="zh-CN">
              <a:latin typeface="Helvetica" pitchFamily="34" charset="0"/>
            </a:endParaRPr>
          </a:p>
        </p:txBody>
      </p:sp>
      <p:sp>
        <p:nvSpPr>
          <p:cNvPr id="72707" name="Rectangle 2"/>
          <p:cNvSpPr>
            <a:spLocks noGrp="1" noRot="1" noChangeAspect="1" noChangeArrowheads="1" noTextEdit="1"/>
          </p:cNvSpPr>
          <p:nvPr>
            <p:ph type="sldImg"/>
          </p:nvPr>
        </p:nvSpPr>
        <p:spPr>
          <a:xfrm>
            <a:off x="457200" y="720725"/>
            <a:ext cx="6400800" cy="3600450"/>
          </a:xfrm>
          <a:ln/>
        </p:spPr>
      </p:sp>
      <p:sp>
        <p:nvSpPr>
          <p:cNvPr id="727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sz="1800" dirty="0">
                <a:latin typeface="Times New Roman" panose="02020603050405020304" pitchFamily="18" charset="0"/>
                <a:sym typeface="Times New Roman" panose="02020603050405020304" pitchFamily="18" charset="0"/>
              </a:rPr>
              <a:t>操作系统可以恢复磁盘重读、网络重发等暂时的失败，但不能恢复某些重要系统组件的永久性出错</a:t>
            </a:r>
            <a:endParaRPr lang="zh-CN" altLang="en-US" sz="1600" dirty="0">
              <a:latin typeface="Times New Roman" panose="02020603050405020304" pitchFamily="18" charset="0"/>
              <a:sym typeface="Times New Roman" panose="02020603050405020304" pitchFamily="18" charset="0"/>
            </a:endParaRPr>
          </a:p>
          <a:p>
            <a:endParaRPr lang="zh-CN" altLang="en-US" dirty="0">
              <a:latin typeface="Times New Roman"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27D0E890-00C9-4D0A-BBD2-99DA5624173B}" type="slidenum">
              <a:rPr lang="zh-CN" altLang="en-US" smtClean="0">
                <a:latin typeface="Helvetica" pitchFamily="34" charset="0"/>
              </a:rPr>
              <a:pPr/>
              <a:t>38</a:t>
            </a:fld>
            <a:endParaRPr lang="en-US" altLang="zh-CN">
              <a:latin typeface="Helvetica" pitchFamily="34" charset="0"/>
            </a:endParaRPr>
          </a:p>
        </p:txBody>
      </p:sp>
      <p:sp>
        <p:nvSpPr>
          <p:cNvPr id="73731" name="Rectangle 2"/>
          <p:cNvSpPr>
            <a:spLocks noGrp="1" noRot="1" noChangeAspect="1" noChangeArrowheads="1" noTextEdit="1"/>
          </p:cNvSpPr>
          <p:nvPr>
            <p:ph type="sldImg"/>
          </p:nvPr>
        </p:nvSpPr>
        <p:spPr>
          <a:xfrm>
            <a:off x="457200" y="720725"/>
            <a:ext cx="6400800" cy="3600450"/>
          </a:xfrm>
          <a:ln/>
        </p:spPr>
      </p:sp>
      <p:sp>
        <p:nvSpPr>
          <p:cNvPr id="737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DF0504AC-4E48-46C1-AF78-5F9C43E5A149}" type="slidenum">
              <a:rPr lang="zh-CN" altLang="en-US" smtClean="0">
                <a:latin typeface="Helvetica" pitchFamily="34" charset="0"/>
              </a:rPr>
              <a:pPr/>
              <a:t>39</a:t>
            </a:fld>
            <a:endParaRPr lang="en-US" altLang="zh-CN">
              <a:latin typeface="Helvetica" pitchFamily="34" charset="0"/>
            </a:endParaRPr>
          </a:p>
        </p:txBody>
      </p:sp>
      <p:sp>
        <p:nvSpPr>
          <p:cNvPr id="74755" name="Rectangle 2"/>
          <p:cNvSpPr>
            <a:spLocks noGrp="1" noRot="1" noChangeAspect="1" noChangeArrowheads="1" noTextEdit="1"/>
          </p:cNvSpPr>
          <p:nvPr>
            <p:ph type="sldImg"/>
          </p:nvPr>
        </p:nvSpPr>
        <p:spPr>
          <a:xfrm>
            <a:off x="457200" y="720725"/>
            <a:ext cx="6400800" cy="3600450"/>
          </a:xfrm>
          <a:ln/>
        </p:spPr>
      </p:sp>
      <p:sp>
        <p:nvSpPr>
          <p:cNvPr id="747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64879972-A8AF-47D0-81B6-E92253497BEC}" type="slidenum">
              <a:rPr lang="zh-CN" altLang="en-US" smtClean="0">
                <a:latin typeface="Helvetica" pitchFamily="34" charset="0"/>
              </a:rPr>
              <a:pPr/>
              <a:t>3</a:t>
            </a:fld>
            <a:endParaRPr lang="en-US" altLang="zh-CN">
              <a:latin typeface="Helvetica" pitchFamily="34" charset="0"/>
            </a:endParaRPr>
          </a:p>
        </p:txBody>
      </p:sp>
      <p:sp>
        <p:nvSpPr>
          <p:cNvPr id="50179" name="Rectangle 2"/>
          <p:cNvSpPr>
            <a:spLocks noGrp="1" noRot="1" noChangeAspect="1" noChangeArrowheads="1" noTextEdit="1"/>
          </p:cNvSpPr>
          <p:nvPr>
            <p:ph type="sldImg"/>
          </p:nvPr>
        </p:nvSpPr>
        <p:spPr>
          <a:xfrm>
            <a:off x="457200" y="720725"/>
            <a:ext cx="6400800" cy="3600450"/>
          </a:xfrm>
          <a:ln/>
        </p:spPr>
      </p:sp>
      <p:sp>
        <p:nvSpPr>
          <p:cNvPr id="501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9BF0503E-7964-41F9-8489-0E527C9B45DC}" type="slidenum">
              <a:rPr lang="zh-CN" altLang="en-US" smtClean="0">
                <a:latin typeface="Helvetica" pitchFamily="34" charset="0"/>
              </a:rPr>
              <a:pPr/>
              <a:t>40</a:t>
            </a:fld>
            <a:endParaRPr lang="en-US" altLang="zh-CN">
              <a:latin typeface="Helvetica" pitchFamily="34" charset="0"/>
            </a:endParaRPr>
          </a:p>
        </p:txBody>
      </p:sp>
      <p:sp>
        <p:nvSpPr>
          <p:cNvPr id="75779" name="Rectangle 2"/>
          <p:cNvSpPr>
            <a:spLocks noGrp="1" noRot="1" noChangeAspect="1" noChangeArrowheads="1" noTextEdit="1"/>
          </p:cNvSpPr>
          <p:nvPr>
            <p:ph type="sldImg"/>
          </p:nvPr>
        </p:nvSpPr>
        <p:spPr>
          <a:xfrm>
            <a:off x="457200" y="720725"/>
            <a:ext cx="6400800" cy="3600450"/>
          </a:xfrm>
          <a:ln/>
        </p:spPr>
      </p:sp>
      <p:sp>
        <p:nvSpPr>
          <p:cNvPr id="757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DE18FB55-C57C-490D-8D68-B8066285A1D0}" type="slidenum">
              <a:rPr lang="zh-CN" altLang="en-US" smtClean="0">
                <a:latin typeface="Helvetica" pitchFamily="34" charset="0"/>
              </a:rPr>
              <a:pPr/>
              <a:t>41</a:t>
            </a:fld>
            <a:endParaRPr lang="en-US" altLang="zh-CN">
              <a:latin typeface="Helvetica" pitchFamily="34" charset="0"/>
            </a:endParaRPr>
          </a:p>
        </p:txBody>
      </p:sp>
      <p:sp>
        <p:nvSpPr>
          <p:cNvPr id="76803" name="Rectangle 2"/>
          <p:cNvSpPr>
            <a:spLocks noGrp="1" noRot="1" noChangeAspect="1" noChangeArrowheads="1" noTextEdit="1"/>
          </p:cNvSpPr>
          <p:nvPr>
            <p:ph type="sldImg"/>
          </p:nvPr>
        </p:nvSpPr>
        <p:spPr>
          <a:xfrm>
            <a:off x="457200" y="720725"/>
            <a:ext cx="6400800" cy="3600450"/>
          </a:xfrm>
          <a:ln/>
        </p:spPr>
      </p:sp>
      <p:sp>
        <p:nvSpPr>
          <p:cNvPr id="768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ADEEA8A9-EBA3-4836-A049-23BC8505C674}" type="slidenum">
              <a:rPr lang="zh-CN" altLang="en-US" smtClean="0">
                <a:latin typeface="Helvetica" pitchFamily="34" charset="0"/>
              </a:rPr>
              <a:pPr/>
              <a:t>43</a:t>
            </a:fld>
            <a:endParaRPr lang="en-US" altLang="zh-CN">
              <a:latin typeface="Helvetica" pitchFamily="34" charset="0"/>
            </a:endParaRPr>
          </a:p>
        </p:txBody>
      </p:sp>
      <p:sp>
        <p:nvSpPr>
          <p:cNvPr id="77827" name="Rectangle 2"/>
          <p:cNvSpPr>
            <a:spLocks noGrp="1" noRot="1" noChangeAspect="1" noChangeArrowheads="1" noTextEdit="1"/>
          </p:cNvSpPr>
          <p:nvPr>
            <p:ph type="sldImg"/>
          </p:nvPr>
        </p:nvSpPr>
        <p:spPr>
          <a:xfrm>
            <a:off x="457200" y="720725"/>
            <a:ext cx="6400800" cy="3600450"/>
          </a:xfrm>
          <a:ln/>
        </p:spPr>
      </p:sp>
      <p:sp>
        <p:nvSpPr>
          <p:cNvPr id="778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FF51CE71-9FFB-4E1B-A7BD-736BB7D0B0E2}" type="slidenum">
              <a:rPr lang="zh-CN" altLang="en-US" smtClean="0">
                <a:latin typeface="Helvetica" pitchFamily="34" charset="0"/>
              </a:rPr>
              <a:pPr/>
              <a:t>44</a:t>
            </a:fld>
            <a:endParaRPr lang="en-US" altLang="zh-CN">
              <a:latin typeface="Helvetica" pitchFamily="34" charset="0"/>
            </a:endParaRPr>
          </a:p>
        </p:txBody>
      </p:sp>
      <p:sp>
        <p:nvSpPr>
          <p:cNvPr id="78851" name="Rectangle 2"/>
          <p:cNvSpPr>
            <a:spLocks noGrp="1" noRot="1" noChangeAspect="1" noChangeArrowheads="1" noTextEdit="1"/>
          </p:cNvSpPr>
          <p:nvPr>
            <p:ph type="sldImg"/>
          </p:nvPr>
        </p:nvSpPr>
        <p:spPr>
          <a:xfrm>
            <a:off x="457200" y="720725"/>
            <a:ext cx="6400800" cy="3600450"/>
          </a:xfrm>
          <a:ln/>
        </p:spPr>
      </p:sp>
      <p:sp>
        <p:nvSpPr>
          <p:cNvPr id="788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DAE9537B-F24B-4A56-ADD6-B107C856C1CA}" type="slidenum">
              <a:rPr lang="zh-CN" altLang="en-US" smtClean="0">
                <a:latin typeface="Helvetica" pitchFamily="34" charset="0"/>
              </a:rPr>
              <a:pPr/>
              <a:t>45</a:t>
            </a:fld>
            <a:endParaRPr lang="en-US" altLang="zh-CN">
              <a:latin typeface="Helvetica" pitchFamily="34" charset="0"/>
            </a:endParaRPr>
          </a:p>
        </p:txBody>
      </p:sp>
      <p:sp>
        <p:nvSpPr>
          <p:cNvPr id="79875" name="Rectangle 2"/>
          <p:cNvSpPr>
            <a:spLocks noGrp="1" noRot="1" noChangeAspect="1" noChangeArrowheads="1" noTextEdit="1"/>
          </p:cNvSpPr>
          <p:nvPr>
            <p:ph type="sldImg"/>
          </p:nvPr>
        </p:nvSpPr>
        <p:spPr>
          <a:xfrm>
            <a:off x="457200" y="720725"/>
            <a:ext cx="6400800" cy="3600450"/>
          </a:xfrm>
          <a:ln/>
        </p:spPr>
      </p:sp>
      <p:sp>
        <p:nvSpPr>
          <p:cNvPr id="798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250708CA-7DBC-4D59-86B2-4CF25FC14252}" type="slidenum">
              <a:rPr lang="zh-CN" altLang="en-US" smtClean="0">
                <a:latin typeface="Helvetica" pitchFamily="34" charset="0"/>
              </a:rPr>
              <a:pPr/>
              <a:t>46</a:t>
            </a:fld>
            <a:endParaRPr lang="en-US" altLang="zh-CN">
              <a:latin typeface="Helvetica" pitchFamily="34" charset="0"/>
            </a:endParaRPr>
          </a:p>
        </p:txBody>
      </p:sp>
      <p:sp>
        <p:nvSpPr>
          <p:cNvPr id="80899" name="Rectangle 2"/>
          <p:cNvSpPr>
            <a:spLocks noGrp="1" noRot="1" noChangeAspect="1" noChangeArrowheads="1" noTextEdit="1"/>
          </p:cNvSpPr>
          <p:nvPr>
            <p:ph type="sldImg"/>
          </p:nvPr>
        </p:nvSpPr>
        <p:spPr>
          <a:xfrm>
            <a:off x="457200" y="720725"/>
            <a:ext cx="6400800" cy="3600450"/>
          </a:xfrm>
          <a:ln/>
        </p:spPr>
      </p:sp>
      <p:sp>
        <p:nvSpPr>
          <p:cNvPr id="809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F7140AF6-BEBB-44BB-85A4-8ADF0EF4FCDF}" type="slidenum">
              <a:rPr lang="zh-CN" altLang="en-US" smtClean="0">
                <a:latin typeface="Helvetica" pitchFamily="34" charset="0"/>
              </a:rPr>
              <a:pPr/>
              <a:t>47</a:t>
            </a:fld>
            <a:endParaRPr lang="en-US" altLang="zh-CN">
              <a:latin typeface="Helvetica" pitchFamily="34" charset="0"/>
            </a:endParaRPr>
          </a:p>
        </p:txBody>
      </p:sp>
      <p:sp>
        <p:nvSpPr>
          <p:cNvPr id="81923" name="Rectangle 2"/>
          <p:cNvSpPr>
            <a:spLocks noGrp="1" noRot="1" noChangeAspect="1" noChangeArrowheads="1" noTextEdit="1"/>
          </p:cNvSpPr>
          <p:nvPr>
            <p:ph type="sldImg"/>
          </p:nvPr>
        </p:nvSpPr>
        <p:spPr>
          <a:xfrm>
            <a:off x="457200" y="720725"/>
            <a:ext cx="6400800" cy="3600450"/>
          </a:xfrm>
          <a:ln/>
        </p:spPr>
      </p:sp>
      <p:sp>
        <p:nvSpPr>
          <p:cNvPr id="819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27C57C7C-4A7E-4ABC-83E6-7C5ABA56B278}" type="slidenum">
              <a:rPr lang="zh-CN" altLang="en-US" smtClean="0">
                <a:latin typeface="Helvetica" pitchFamily="34" charset="0"/>
              </a:rPr>
              <a:pPr/>
              <a:t>48</a:t>
            </a:fld>
            <a:endParaRPr lang="en-US" altLang="zh-CN">
              <a:latin typeface="Helvetica" pitchFamily="34" charset="0"/>
            </a:endParaRPr>
          </a:p>
        </p:txBody>
      </p:sp>
      <p:sp>
        <p:nvSpPr>
          <p:cNvPr id="82947" name="Rectangle 2"/>
          <p:cNvSpPr>
            <a:spLocks noGrp="1" noRot="1" noChangeAspect="1" noChangeArrowheads="1" noTextEdit="1"/>
          </p:cNvSpPr>
          <p:nvPr>
            <p:ph type="sldImg"/>
          </p:nvPr>
        </p:nvSpPr>
        <p:spPr>
          <a:xfrm>
            <a:off x="457200" y="720725"/>
            <a:ext cx="6400800" cy="3600450"/>
          </a:xfrm>
          <a:ln/>
        </p:spPr>
      </p:sp>
      <p:sp>
        <p:nvSpPr>
          <p:cNvPr id="829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D41CBC64-27C8-4008-9DAF-F52E81637783}" type="slidenum">
              <a:rPr lang="zh-CN" altLang="en-US" smtClean="0">
                <a:latin typeface="Helvetica" pitchFamily="34" charset="0"/>
              </a:rPr>
              <a:pPr/>
              <a:t>49</a:t>
            </a:fld>
            <a:endParaRPr lang="en-US" altLang="zh-CN">
              <a:latin typeface="Helvetica" pitchFamily="34" charset="0"/>
            </a:endParaRPr>
          </a:p>
        </p:txBody>
      </p:sp>
      <p:sp>
        <p:nvSpPr>
          <p:cNvPr id="83971" name="Rectangle 2"/>
          <p:cNvSpPr>
            <a:spLocks noGrp="1" noRot="1" noChangeAspect="1" noChangeArrowheads="1" noTextEdit="1"/>
          </p:cNvSpPr>
          <p:nvPr>
            <p:ph type="sldImg"/>
          </p:nvPr>
        </p:nvSpPr>
        <p:spPr>
          <a:xfrm>
            <a:off x="457200" y="720725"/>
            <a:ext cx="6400800" cy="3600450"/>
          </a:xfrm>
          <a:ln/>
        </p:spPr>
      </p:sp>
      <p:sp>
        <p:nvSpPr>
          <p:cNvPr id="839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2C198AB8-297E-427B-A0BC-CF3765A79FC6}" type="slidenum">
              <a:rPr lang="zh-CN" altLang="en-US" smtClean="0">
                <a:latin typeface="Helvetica" pitchFamily="34" charset="0"/>
              </a:rPr>
              <a:pPr/>
              <a:t>50</a:t>
            </a:fld>
            <a:endParaRPr lang="en-US" altLang="zh-CN">
              <a:latin typeface="Helvetica" pitchFamily="34" charset="0"/>
            </a:endParaRPr>
          </a:p>
        </p:txBody>
      </p:sp>
      <p:sp>
        <p:nvSpPr>
          <p:cNvPr id="84995" name="Rectangle 2"/>
          <p:cNvSpPr>
            <a:spLocks noGrp="1" noRot="1" noChangeAspect="1" noChangeArrowheads="1" noTextEdit="1"/>
          </p:cNvSpPr>
          <p:nvPr>
            <p:ph type="sldImg"/>
          </p:nvPr>
        </p:nvSpPr>
        <p:spPr>
          <a:xfrm>
            <a:off x="457200" y="720725"/>
            <a:ext cx="6400800" cy="3600450"/>
          </a:xfrm>
          <a:ln/>
        </p:spPr>
      </p:sp>
      <p:sp>
        <p:nvSpPr>
          <p:cNvPr id="849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D4BBBC7E-05E1-4B98-822E-C473157EE77E}" type="slidenum">
              <a:rPr lang="zh-CN" altLang="en-US" smtClean="0">
                <a:latin typeface="Helvetica" pitchFamily="34" charset="0"/>
              </a:rPr>
              <a:pPr/>
              <a:t>7</a:t>
            </a:fld>
            <a:endParaRPr lang="en-US" altLang="zh-CN">
              <a:latin typeface="Helvetica" pitchFamily="34" charset="0"/>
            </a:endParaRPr>
          </a:p>
        </p:txBody>
      </p:sp>
      <p:sp>
        <p:nvSpPr>
          <p:cNvPr id="51203" name="Rectangle 2"/>
          <p:cNvSpPr>
            <a:spLocks noGrp="1" noRot="1" noChangeAspect="1" noChangeArrowheads="1" noTextEdit="1"/>
          </p:cNvSpPr>
          <p:nvPr>
            <p:ph type="sldImg"/>
          </p:nvPr>
        </p:nvSpPr>
        <p:spPr>
          <a:xfrm>
            <a:off x="457200" y="720725"/>
            <a:ext cx="6400800" cy="3600450"/>
          </a:xfrm>
          <a:ln/>
        </p:spPr>
      </p:sp>
      <p:sp>
        <p:nvSpPr>
          <p:cNvPr id="512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6BAAA636-D3D6-47A1-83A6-36E05085FDDF}" type="slidenum">
              <a:rPr lang="zh-CN" altLang="en-US" smtClean="0">
                <a:latin typeface="Helvetica" pitchFamily="34" charset="0"/>
              </a:rPr>
              <a:pPr/>
              <a:t>51</a:t>
            </a:fld>
            <a:endParaRPr lang="en-US" altLang="zh-CN">
              <a:latin typeface="Helvetica" pitchFamily="34" charset="0"/>
            </a:endParaRPr>
          </a:p>
        </p:txBody>
      </p:sp>
      <p:sp>
        <p:nvSpPr>
          <p:cNvPr id="86019" name="Rectangle 2"/>
          <p:cNvSpPr>
            <a:spLocks noGrp="1" noRot="1" noChangeAspect="1" noChangeArrowheads="1" noTextEdit="1"/>
          </p:cNvSpPr>
          <p:nvPr>
            <p:ph type="sldImg"/>
          </p:nvPr>
        </p:nvSpPr>
        <p:spPr>
          <a:xfrm>
            <a:off x="457200" y="720725"/>
            <a:ext cx="6400800" cy="3600450"/>
          </a:xfrm>
          <a:ln/>
        </p:spPr>
      </p:sp>
      <p:sp>
        <p:nvSpPr>
          <p:cNvPr id="860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1C5595A9-9022-4628-AC05-51FEFF468251}" type="slidenum">
              <a:rPr lang="zh-CN" altLang="en-US" smtClean="0">
                <a:latin typeface="Helvetica" pitchFamily="34" charset="0"/>
              </a:rPr>
              <a:pPr/>
              <a:t>8</a:t>
            </a:fld>
            <a:endParaRPr lang="en-US" altLang="zh-CN">
              <a:latin typeface="Helvetica" pitchFamily="34" charset="0"/>
            </a:endParaRPr>
          </a:p>
        </p:txBody>
      </p:sp>
      <p:sp>
        <p:nvSpPr>
          <p:cNvPr id="52227" name="Rectangle 2"/>
          <p:cNvSpPr>
            <a:spLocks noGrp="1" noRot="1" noChangeAspect="1" noChangeArrowheads="1" noTextEdit="1"/>
          </p:cNvSpPr>
          <p:nvPr>
            <p:ph type="sldImg"/>
          </p:nvPr>
        </p:nvSpPr>
        <p:spPr>
          <a:xfrm>
            <a:off x="457200" y="720725"/>
            <a:ext cx="6400800" cy="3600450"/>
          </a:xfrm>
          <a:ln/>
        </p:spPr>
      </p:sp>
      <p:sp>
        <p:nvSpPr>
          <p:cNvPr id="522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374BE199-49FC-45B1-B363-8C19E8EAF300}" type="slidenum">
              <a:rPr lang="zh-CN" altLang="en-US" smtClean="0">
                <a:latin typeface="Helvetica" pitchFamily="34" charset="0"/>
              </a:rPr>
              <a:pPr/>
              <a:t>10</a:t>
            </a:fld>
            <a:endParaRPr lang="en-US" altLang="zh-CN">
              <a:latin typeface="Helvetica" pitchFamily="34" charset="0"/>
            </a:endParaRPr>
          </a:p>
        </p:txBody>
      </p:sp>
      <p:sp>
        <p:nvSpPr>
          <p:cNvPr id="53251" name="Rectangle 2"/>
          <p:cNvSpPr>
            <a:spLocks noGrp="1" noRot="1" noChangeAspect="1" noChangeArrowheads="1" noTextEdit="1"/>
          </p:cNvSpPr>
          <p:nvPr>
            <p:ph type="sldImg"/>
          </p:nvPr>
        </p:nvSpPr>
        <p:spPr>
          <a:xfrm>
            <a:off x="457200" y="720725"/>
            <a:ext cx="6400800" cy="3600450"/>
          </a:xfrm>
          <a:ln/>
        </p:spPr>
      </p:sp>
      <p:sp>
        <p:nvSpPr>
          <p:cNvPr id="532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8573C299-407D-4486-8D11-29BC3A24FDFF}" type="slidenum">
              <a:rPr lang="zh-CN" altLang="en-US" smtClean="0">
                <a:latin typeface="Helvetica" pitchFamily="34" charset="0"/>
              </a:rPr>
              <a:pPr/>
              <a:t>11</a:t>
            </a:fld>
            <a:endParaRPr lang="en-US" altLang="zh-CN">
              <a:latin typeface="Helvetica" pitchFamily="34" charset="0"/>
            </a:endParaRPr>
          </a:p>
        </p:txBody>
      </p:sp>
      <p:sp>
        <p:nvSpPr>
          <p:cNvPr id="54275" name="Rectangle 2"/>
          <p:cNvSpPr>
            <a:spLocks noGrp="1" noRot="1" noChangeAspect="1" noChangeArrowheads="1" noTextEdit="1"/>
          </p:cNvSpPr>
          <p:nvPr>
            <p:ph type="sldImg"/>
          </p:nvPr>
        </p:nvSpPr>
        <p:spPr>
          <a:xfrm>
            <a:off x="457200" y="720725"/>
            <a:ext cx="6400800" cy="3600450"/>
          </a:xfrm>
          <a:ln/>
        </p:spPr>
      </p:sp>
      <p:sp>
        <p:nvSpPr>
          <p:cNvPr id="542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lgn="l">
              <a:buFont typeface="Monotype Sorts" pitchFamily="4" charset="2"/>
              <a:buNone/>
            </a:pPr>
            <a:r>
              <a:rPr lang="en-US" altLang="zh-CN" b="1" dirty="0">
                <a:solidFill>
                  <a:srgbClr val="FF0000"/>
                </a:solidFill>
                <a:latin typeface="Times New Roman" panose="02020603050405020304" pitchFamily="18" charset="0"/>
                <a:sym typeface="Times New Roman" panose="02020603050405020304" pitchFamily="18" charset="0"/>
              </a:rPr>
              <a:t>IO</a:t>
            </a:r>
            <a:r>
              <a:rPr lang="zh-CN" altLang="en-US" b="1">
                <a:solidFill>
                  <a:srgbClr val="FF0000"/>
                </a:solidFill>
                <a:latin typeface="Times New Roman" panose="02020603050405020304" pitchFamily="18" charset="0"/>
                <a:sym typeface="Times New Roman" panose="02020603050405020304" pitchFamily="18" charset="0"/>
              </a:rPr>
              <a:t>几种方式：轮询、</a:t>
            </a:r>
            <a:r>
              <a:rPr lang="zh-CN" altLang="en-US">
                <a:solidFill>
                  <a:srgbClr val="FF0000"/>
                </a:solidFill>
                <a:latin typeface="Times New Roman" panose="02020603050405020304" pitchFamily="18" charset="0"/>
                <a:sym typeface="Times New Roman" panose="02020603050405020304" pitchFamily="18" charset="0"/>
              </a:rPr>
              <a:t>中断、</a:t>
            </a:r>
            <a:r>
              <a:rPr lang="zh-CN" altLang="en-US" b="1">
                <a:solidFill>
                  <a:srgbClr val="FF0000"/>
                </a:solidFill>
                <a:latin typeface="Times New Roman" panose="02020603050405020304" pitchFamily="18" charset="0"/>
                <a:sym typeface="Times New Roman" panose="02020603050405020304" pitchFamily="18" charset="0"/>
              </a:rPr>
              <a:t>DMA</a:t>
            </a:r>
            <a:endParaRPr lang="en-US" altLang="zh-CN" sz="1600" dirty="0"/>
          </a:p>
          <a:p>
            <a:pPr marL="457200" lvl="1" indent="0" algn="l">
              <a:lnSpc>
                <a:spcPct val="90000"/>
              </a:lnSpc>
              <a:buFont typeface="Wingdings" panose="05000000000000000000" pitchFamily="2" charset="2"/>
              <a:buNone/>
            </a:pPr>
            <a:endParaRPr lang="en-US" altLang="zh-CN" sz="1600" dirty="0"/>
          </a:p>
          <a:p>
            <a:pPr marL="457200" lvl="1" indent="0" algn="l">
              <a:lnSpc>
                <a:spcPct val="90000"/>
              </a:lnSpc>
              <a:buFont typeface="Wingdings" panose="05000000000000000000" pitchFamily="2" charset="2"/>
              <a:buNone/>
            </a:pPr>
            <a:r>
              <a:rPr lang="zh-CN" altLang="en-US" sz="1600" dirty="0"/>
              <a:t>主机不断地读取</a:t>
            </a:r>
            <a:r>
              <a:rPr lang="zh-CN" altLang="en-US" sz="1600" b="1" i="1" dirty="0">
                <a:solidFill>
                  <a:schemeClr val="hlink"/>
                </a:solidFill>
              </a:rPr>
              <a:t>忙</a:t>
            </a:r>
            <a:r>
              <a:rPr lang="zh-CN" altLang="en-US" sz="1600" dirty="0"/>
              <a:t>位，直到该位被清除 (这个过程称为轮询，亦称忙等待-busy waiting)</a:t>
            </a:r>
          </a:p>
          <a:p>
            <a:pPr marL="457200" lvl="1" indent="0" algn="l">
              <a:lnSpc>
                <a:spcPct val="90000"/>
              </a:lnSpc>
              <a:buFont typeface="Wingdings" panose="05000000000000000000" pitchFamily="2" charset="2"/>
              <a:buNone/>
            </a:pPr>
            <a:r>
              <a:rPr lang="zh-CN" altLang="en-US" sz="1600" dirty="0"/>
              <a:t>主机设置命令寄存器中的</a:t>
            </a:r>
            <a:r>
              <a:rPr lang="zh-CN" altLang="en-US" sz="1600" b="1" i="1" dirty="0">
                <a:solidFill>
                  <a:schemeClr val="hlink"/>
                </a:solidFill>
              </a:rPr>
              <a:t>写</a:t>
            </a:r>
            <a:r>
              <a:rPr lang="zh-CN" altLang="en-US" sz="1600" dirty="0"/>
              <a:t>位并向数据输出寄存器中写入一个字节。</a:t>
            </a:r>
          </a:p>
          <a:p>
            <a:pPr marL="457200" lvl="1" indent="0" algn="l">
              <a:lnSpc>
                <a:spcPct val="90000"/>
              </a:lnSpc>
              <a:buFont typeface="Wingdings" panose="05000000000000000000" pitchFamily="2" charset="2"/>
              <a:buNone/>
            </a:pPr>
            <a:r>
              <a:rPr lang="zh-CN" altLang="en-US" sz="1600" dirty="0"/>
              <a:t>主机设置命令</a:t>
            </a:r>
            <a:r>
              <a:rPr lang="zh-CN" altLang="en-US" sz="1600" b="1" i="1" dirty="0">
                <a:solidFill>
                  <a:schemeClr val="hlink"/>
                </a:solidFill>
              </a:rPr>
              <a:t>就绪</a:t>
            </a:r>
            <a:r>
              <a:rPr lang="zh-CN" altLang="en-US" sz="1600" dirty="0"/>
              <a:t>位</a:t>
            </a:r>
          </a:p>
          <a:p>
            <a:pPr marL="457200" lvl="1" indent="0" algn="l">
              <a:lnSpc>
                <a:spcPct val="90000"/>
              </a:lnSpc>
              <a:buFont typeface="Wingdings" panose="05000000000000000000" pitchFamily="2" charset="2"/>
              <a:buNone/>
            </a:pPr>
            <a:r>
              <a:rPr lang="zh-CN" altLang="en-US" sz="1600" dirty="0"/>
              <a:t>当控制器注意到命令</a:t>
            </a:r>
            <a:r>
              <a:rPr lang="zh-CN" altLang="en-US" sz="1600" b="1" i="1" dirty="0">
                <a:solidFill>
                  <a:schemeClr val="hlink"/>
                </a:solidFill>
              </a:rPr>
              <a:t>就绪</a:t>
            </a:r>
            <a:r>
              <a:rPr lang="zh-CN" altLang="en-US" sz="1600" dirty="0"/>
              <a:t>位已被设置，则设置</a:t>
            </a:r>
            <a:r>
              <a:rPr lang="zh-CN" altLang="en-US" sz="1600" b="1" i="1" dirty="0">
                <a:solidFill>
                  <a:schemeClr val="hlink"/>
                </a:solidFill>
              </a:rPr>
              <a:t>忙</a:t>
            </a:r>
            <a:r>
              <a:rPr lang="zh-CN" altLang="en-US" sz="1600" dirty="0"/>
              <a:t>位。</a:t>
            </a:r>
          </a:p>
          <a:p>
            <a:pPr marL="457200" lvl="1" indent="0" algn="l">
              <a:lnSpc>
                <a:spcPct val="90000"/>
              </a:lnSpc>
              <a:buFont typeface="Wingdings" panose="05000000000000000000" pitchFamily="2" charset="2"/>
              <a:buNone/>
            </a:pPr>
            <a:r>
              <a:rPr lang="zh-CN" altLang="en-US" sz="1600" dirty="0"/>
              <a:t>控制器读取命令寄存器，并看到写入命令。它从数据输出寄存器中读取一个字节，并向设备执行I/O操作。</a:t>
            </a:r>
          </a:p>
          <a:p>
            <a:pPr marL="457200" lvl="1" indent="0" algn="l">
              <a:lnSpc>
                <a:spcPct val="90000"/>
              </a:lnSpc>
              <a:buFont typeface="Wingdings" panose="05000000000000000000" pitchFamily="2" charset="2"/>
              <a:buNone/>
            </a:pPr>
            <a:r>
              <a:rPr lang="zh-CN" altLang="en-US" sz="1600" dirty="0"/>
              <a:t>控制器清除命令</a:t>
            </a:r>
            <a:r>
              <a:rPr lang="zh-CN" altLang="en-US" sz="1600" b="1" i="1" dirty="0">
                <a:solidFill>
                  <a:schemeClr val="hlink"/>
                </a:solidFill>
              </a:rPr>
              <a:t>就绪</a:t>
            </a:r>
            <a:r>
              <a:rPr lang="zh-CN" altLang="en-US" sz="1600" dirty="0"/>
              <a:t>位，清除状态寄存器的</a:t>
            </a:r>
            <a:r>
              <a:rPr lang="zh-CN" altLang="en-US" sz="1600" b="1" i="1" dirty="0">
                <a:solidFill>
                  <a:schemeClr val="hlink"/>
                </a:solidFill>
              </a:rPr>
              <a:t>故障</a:t>
            </a:r>
            <a:r>
              <a:rPr lang="zh-CN" altLang="en-US" sz="1600" dirty="0"/>
              <a:t>位以表示设备I/O成功，清除</a:t>
            </a:r>
            <a:r>
              <a:rPr lang="zh-CN" altLang="en-US" sz="1600" b="1" i="1" dirty="0">
                <a:solidFill>
                  <a:schemeClr val="hlink"/>
                </a:solidFill>
              </a:rPr>
              <a:t>忙</a:t>
            </a:r>
            <a:r>
              <a:rPr lang="zh-CN" altLang="en-US" sz="1600" dirty="0"/>
              <a:t>位以表示完成。</a:t>
            </a:r>
          </a:p>
          <a:p>
            <a:endParaRPr lang="zh-CN" altLang="en-US" dirty="0">
              <a:latin typeface="Times New Roman"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D9920DF8-23C5-4856-A295-C26A6CA8BCF8}" type="slidenum">
              <a:rPr lang="zh-CN" altLang="en-US" smtClean="0">
                <a:latin typeface="Helvetica" pitchFamily="34" charset="0"/>
              </a:rPr>
              <a:pPr/>
              <a:t>12</a:t>
            </a:fld>
            <a:endParaRPr lang="en-US" altLang="zh-CN">
              <a:latin typeface="Helvetica" pitchFamily="34" charset="0"/>
            </a:endParaRPr>
          </a:p>
        </p:txBody>
      </p:sp>
      <p:sp>
        <p:nvSpPr>
          <p:cNvPr id="55299" name="Rectangle 2"/>
          <p:cNvSpPr>
            <a:spLocks noGrp="1" noRot="1" noChangeAspect="1" noChangeArrowheads="1" noTextEdit="1"/>
          </p:cNvSpPr>
          <p:nvPr>
            <p:ph type="sldImg"/>
          </p:nvPr>
        </p:nvSpPr>
        <p:spPr>
          <a:xfrm>
            <a:off x="457200" y="720725"/>
            <a:ext cx="6400800" cy="3600450"/>
          </a:xfrm>
          <a:ln/>
        </p:spPr>
      </p:sp>
      <p:sp>
        <p:nvSpPr>
          <p:cNvPr id="553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Verdana" pitchFamily="34" charset="0"/>
                <a:ea typeface="MS PGothic" pitchFamily="34" charset="-128"/>
              </a:defRPr>
            </a:lvl1pPr>
            <a:lvl2pPr marL="742950" indent="-285750" defTabSz="966788">
              <a:defRPr>
                <a:solidFill>
                  <a:schemeClr val="tx1"/>
                </a:solidFill>
                <a:latin typeface="Verdana" pitchFamily="34" charset="0"/>
                <a:ea typeface="MS PGothic" pitchFamily="34" charset="-128"/>
              </a:defRPr>
            </a:lvl2pPr>
            <a:lvl3pPr marL="1143000" indent="-228600" defTabSz="966788">
              <a:defRPr>
                <a:solidFill>
                  <a:schemeClr val="tx1"/>
                </a:solidFill>
                <a:latin typeface="Verdana" pitchFamily="34" charset="0"/>
                <a:ea typeface="MS PGothic" pitchFamily="34" charset="-128"/>
              </a:defRPr>
            </a:lvl3pPr>
            <a:lvl4pPr marL="1600200" indent="-228600" defTabSz="966788">
              <a:defRPr>
                <a:solidFill>
                  <a:schemeClr val="tx1"/>
                </a:solidFill>
                <a:latin typeface="Verdana" pitchFamily="34" charset="0"/>
                <a:ea typeface="MS PGothic" pitchFamily="34" charset="-128"/>
              </a:defRPr>
            </a:lvl4pPr>
            <a:lvl5pPr marL="2057400" indent="-228600" defTabSz="966788">
              <a:defRPr>
                <a:solidFill>
                  <a:schemeClr val="tx1"/>
                </a:solidFill>
                <a:latin typeface="Verdana" pitchFamily="34" charset="0"/>
                <a:ea typeface="MS PGothic" pitchFamily="34" charset="-128"/>
              </a:defRPr>
            </a:lvl5pPr>
            <a:lvl6pPr marL="2514600" indent="-228600" defTabSz="966788"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defTabSz="966788"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defTabSz="966788"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defTabSz="966788" eaLnBrk="0" fontAlgn="base" hangingPunct="0">
              <a:spcBef>
                <a:spcPct val="0"/>
              </a:spcBef>
              <a:spcAft>
                <a:spcPct val="0"/>
              </a:spcAft>
              <a:defRPr>
                <a:solidFill>
                  <a:schemeClr val="tx1"/>
                </a:solidFill>
                <a:latin typeface="Verdana" pitchFamily="34" charset="0"/>
                <a:ea typeface="MS PGothic" pitchFamily="34" charset="-128"/>
              </a:defRPr>
            </a:lvl9pPr>
          </a:lstStyle>
          <a:p>
            <a:fld id="{996C8B82-FB83-413D-8960-7686C419BE01}" type="slidenum">
              <a:rPr lang="zh-CN" altLang="en-US" smtClean="0">
                <a:latin typeface="Helvetica" pitchFamily="34" charset="0"/>
              </a:rPr>
              <a:pPr/>
              <a:t>13</a:t>
            </a:fld>
            <a:endParaRPr lang="en-US" altLang="zh-CN">
              <a:latin typeface="Helvetica" pitchFamily="34" charset="0"/>
            </a:endParaRPr>
          </a:p>
        </p:txBody>
      </p:sp>
      <p:sp>
        <p:nvSpPr>
          <p:cNvPr id="56323" name="Rectangle 2"/>
          <p:cNvSpPr>
            <a:spLocks noGrp="1" noRot="1" noChangeAspect="1" noChangeArrowheads="1" noTextEdit="1"/>
          </p:cNvSpPr>
          <p:nvPr>
            <p:ph type="sldImg"/>
          </p:nvPr>
        </p:nvSpPr>
        <p:spPr>
          <a:xfrm>
            <a:off x="457200" y="720725"/>
            <a:ext cx="6400800" cy="3600450"/>
          </a:xfrm>
          <a:ln/>
        </p:spPr>
      </p:sp>
      <p:sp>
        <p:nvSpPr>
          <p:cNvPr id="563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Times New Roman"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p:cNvGrpSpPr>
            <a:grpSpLocks/>
          </p:cNvGrpSpPr>
          <p:nvPr/>
        </p:nvGrpSpPr>
        <p:grpSpPr bwMode="auto">
          <a:xfrm>
            <a:off x="240174" y="3893127"/>
            <a:ext cx="11480800" cy="72736"/>
            <a:chOff x="125" y="1865"/>
            <a:chExt cx="5424" cy="127"/>
          </a:xfrm>
        </p:grpSpPr>
        <p:sp>
          <p:nvSpPr>
            <p:cNvPr id="4" name="Rectangle 4"/>
            <p:cNvSpPr>
              <a:spLocks noChangeArrowheads="1"/>
            </p:cNvSpPr>
            <p:nvPr/>
          </p:nvSpPr>
          <p:spPr bwMode="auto">
            <a:xfrm>
              <a:off x="125" y="1865"/>
              <a:ext cx="1808" cy="127"/>
            </a:xfrm>
            <a:prstGeom prst="rect">
              <a:avLst/>
            </a:prstGeom>
            <a:solidFill>
              <a:srgbClr val="336699"/>
            </a:solidFill>
            <a:ln w="9525">
              <a:noFill/>
              <a:miter lim="800000"/>
              <a:headEnd/>
              <a:tailEnd/>
            </a:ln>
            <a:effectLst/>
          </p:spPr>
          <p:txBody>
            <a:bodyPr wrap="none" anchor="ctr"/>
            <a:lstStyle/>
            <a:p>
              <a:pPr>
                <a:defRPr/>
              </a:pPr>
              <a:endParaRPr lang="zh-CN" altLang="en-US"/>
            </a:p>
          </p:txBody>
        </p:sp>
        <p:sp>
          <p:nvSpPr>
            <p:cNvPr id="5" name="Rectangle 5"/>
            <p:cNvSpPr>
              <a:spLocks noChangeArrowheads="1"/>
            </p:cNvSpPr>
            <p:nvPr/>
          </p:nvSpPr>
          <p:spPr bwMode="auto">
            <a:xfrm>
              <a:off x="1933" y="1865"/>
              <a:ext cx="1808" cy="127"/>
            </a:xfrm>
            <a:prstGeom prst="rect">
              <a:avLst/>
            </a:prstGeom>
            <a:solidFill>
              <a:srgbClr val="99CCFF"/>
            </a:solidFill>
            <a:ln w="9525">
              <a:noFill/>
              <a:miter lim="800000"/>
              <a:headEnd/>
              <a:tailEnd/>
            </a:ln>
            <a:effectLst/>
          </p:spPr>
          <p:txBody>
            <a:bodyPr wrap="none" anchor="ctr"/>
            <a:lstStyle/>
            <a:p>
              <a:pPr>
                <a:defRPr/>
              </a:pPr>
              <a:endParaRPr lang="zh-CN" altLang="en-US"/>
            </a:p>
          </p:txBody>
        </p:sp>
        <p:sp>
          <p:nvSpPr>
            <p:cNvPr id="6" name="Rectangle 6"/>
            <p:cNvSpPr>
              <a:spLocks noChangeArrowheads="1"/>
            </p:cNvSpPr>
            <p:nvPr/>
          </p:nvSpPr>
          <p:spPr bwMode="auto">
            <a:xfrm>
              <a:off x="3741" y="1865"/>
              <a:ext cx="1808" cy="127"/>
            </a:xfrm>
            <a:prstGeom prst="rect">
              <a:avLst/>
            </a:prstGeom>
            <a:solidFill>
              <a:srgbClr val="336699"/>
            </a:solidFill>
            <a:ln w="9525">
              <a:noFill/>
              <a:miter lim="800000"/>
              <a:headEnd/>
              <a:tailEnd/>
            </a:ln>
            <a:effectLst/>
          </p:spPr>
          <p:txBody>
            <a:bodyPr wrap="none" anchor="ctr"/>
            <a:lstStyle/>
            <a:p>
              <a:pPr>
                <a:defRPr/>
              </a:pPr>
              <a:endParaRPr lang="zh-CN" altLang="en-US"/>
            </a:p>
          </p:txBody>
        </p:sp>
      </p:grpSp>
      <p:sp>
        <p:nvSpPr>
          <p:cNvPr id="7" name="Text Box 8"/>
          <p:cNvSpPr txBox="1">
            <a:spLocks noChangeArrowheads="1"/>
          </p:cNvSpPr>
          <p:nvPr/>
        </p:nvSpPr>
        <p:spPr bwMode="auto">
          <a:xfrm>
            <a:off x="35984" y="6613526"/>
            <a:ext cx="1313180" cy="246221"/>
          </a:xfrm>
          <a:prstGeom prst="rect">
            <a:avLst/>
          </a:prstGeom>
          <a:noFill/>
          <a:ln w="9525">
            <a:noFill/>
            <a:miter lim="800000"/>
            <a:headEnd/>
            <a:tailEnd/>
          </a:ln>
          <a:effectLst/>
        </p:spPr>
        <p:txBody>
          <a:bodyPr wrap="none">
            <a:spAutoFit/>
          </a:bodyPr>
          <a:lstStyle/>
          <a:p>
            <a:pPr>
              <a:spcBef>
                <a:spcPct val="50000"/>
              </a:spcBef>
              <a:defRPr/>
            </a:pPr>
            <a:r>
              <a:rPr lang="en-US" altLang="zh-CN" sz="1000" b="1" dirty="0">
                <a:solidFill>
                  <a:srgbClr val="336699"/>
                </a:solidFill>
                <a:latin typeface="Helvetica" pitchFamily="34" charset="0"/>
              </a:rPr>
              <a:t>Operating System</a:t>
            </a:r>
          </a:p>
        </p:txBody>
      </p:sp>
      <p:grpSp>
        <p:nvGrpSpPr>
          <p:cNvPr id="2" name="组合 1"/>
          <p:cNvGrpSpPr/>
          <p:nvPr userDrawn="1"/>
        </p:nvGrpSpPr>
        <p:grpSpPr>
          <a:xfrm>
            <a:off x="4379770" y="4283941"/>
            <a:ext cx="1716230" cy="994641"/>
            <a:chOff x="4324351" y="4006850"/>
            <a:chExt cx="3115733" cy="1887538"/>
          </a:xfrm>
        </p:grpSpPr>
        <p:pic>
          <p:nvPicPr>
            <p:cNvPr id="8" name="Picture 9" descr="dino_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0984" y="4157663"/>
              <a:ext cx="2749549"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9" name="Rectangle 10"/>
            <p:cNvSpPr>
              <a:spLocks noChangeArrowheads="1"/>
            </p:cNvSpPr>
            <p:nvPr/>
          </p:nvSpPr>
          <p:spPr bwMode="auto">
            <a:xfrm>
              <a:off x="4324351" y="4006850"/>
              <a:ext cx="3115733" cy="1887538"/>
            </a:xfrm>
            <a:prstGeom prst="rect">
              <a:avLst/>
            </a:prstGeom>
            <a:noFill/>
            <a:ln w="57150" cmpd="thinThick">
              <a:solidFill>
                <a:srgbClr val="66CCFF"/>
              </a:solidFill>
              <a:miter lim="800000"/>
              <a:headEnd/>
              <a:tailEnd/>
            </a:ln>
            <a:effectLst/>
          </p:spPr>
          <p:txBody>
            <a:bodyPr wrap="none" anchor="ctr"/>
            <a:lstStyle/>
            <a:p>
              <a:pPr>
                <a:defRPr/>
              </a:pPr>
              <a:endParaRPr lang="zh-CN" altLang="en-US"/>
            </a:p>
          </p:txBody>
        </p:sp>
      </p:grpSp>
      <p:sp>
        <p:nvSpPr>
          <p:cNvPr id="123906" name="Rectangle 2"/>
          <p:cNvSpPr>
            <a:spLocks noGrp="1" noChangeArrowheads="1"/>
          </p:cNvSpPr>
          <p:nvPr>
            <p:ph type="ctrTitle"/>
          </p:nvPr>
        </p:nvSpPr>
        <p:spPr>
          <a:xfrm>
            <a:off x="914400" y="685800"/>
            <a:ext cx="10363200" cy="2127250"/>
          </a:xfrm>
        </p:spPr>
        <p:txBody>
          <a:bodyPr/>
          <a:lstStyle>
            <a:lvl1pPr>
              <a:defRPr sz="4300"/>
            </a:lvl1pPr>
          </a:lstStyle>
          <a:p>
            <a:r>
              <a:rPr lang="en-US" dirty="0"/>
              <a:t>Click to edit Master title style</a:t>
            </a:r>
          </a:p>
        </p:txBody>
      </p:sp>
    </p:spTree>
    <p:extLst>
      <p:ext uri="{BB962C8B-B14F-4D97-AF65-F5344CB8AC3E}">
        <p14:creationId xmlns:p14="http://schemas.microsoft.com/office/powerpoint/2010/main" val="2621306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00957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75267" y="1233489"/>
            <a:ext cx="53848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63267" y="1233489"/>
            <a:ext cx="53848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1596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4486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1" y="0"/>
            <a:ext cx="855440" cy="48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a:t>Click to edit Master title style</a:t>
            </a:r>
          </a:p>
        </p:txBody>
      </p:sp>
      <p:sp>
        <p:nvSpPr>
          <p:cNvPr id="1028" name="Rectangle 4"/>
          <p:cNvSpPr>
            <a:spLocks noGrp="1" noChangeArrowheads="1"/>
          </p:cNvSpPr>
          <p:nvPr>
            <p:ph type="body" idx="1"/>
          </p:nvPr>
        </p:nvSpPr>
        <p:spPr bwMode="auto">
          <a:xfrm>
            <a:off x="762000" y="1131889"/>
            <a:ext cx="10820399" cy="4991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22885" name="Rectangle 5"/>
          <p:cNvSpPr>
            <a:spLocks noChangeArrowheads="1"/>
          </p:cNvSpPr>
          <p:nvPr/>
        </p:nvSpPr>
        <p:spPr bwMode="auto">
          <a:xfrm>
            <a:off x="0" y="0"/>
            <a:ext cx="304800" cy="2286000"/>
          </a:xfrm>
          <a:prstGeom prst="rect">
            <a:avLst/>
          </a:prstGeom>
          <a:solidFill>
            <a:srgbClr val="336699"/>
          </a:solidFill>
          <a:ln w="9525">
            <a:noFill/>
            <a:miter lim="800000"/>
            <a:headEnd/>
            <a:tailEnd/>
          </a:ln>
          <a:effectLst/>
        </p:spPr>
        <p:txBody>
          <a:bodyPr wrap="none" anchor="ctr"/>
          <a:lstStyle/>
          <a:p>
            <a:pPr algn="ctr" eaLnBrk="1" hangingPunct="1">
              <a:defRPr/>
            </a:pPr>
            <a:endParaRPr lang="zh-CN" altLang="en-US" sz="2400">
              <a:latin typeface="Times New Roman" pitchFamily="18" charset="0"/>
            </a:endParaRPr>
          </a:p>
        </p:txBody>
      </p:sp>
      <p:sp>
        <p:nvSpPr>
          <p:cNvPr id="122886" name="Line 6"/>
          <p:cNvSpPr>
            <a:spLocks noChangeShapeType="1"/>
          </p:cNvSpPr>
          <p:nvPr/>
        </p:nvSpPr>
        <p:spPr bwMode="auto">
          <a:xfrm>
            <a:off x="609600" y="860425"/>
            <a:ext cx="10769600" cy="0"/>
          </a:xfrm>
          <a:prstGeom prst="line">
            <a:avLst/>
          </a:prstGeom>
          <a:noFill/>
          <a:ln w="19050">
            <a:solidFill>
              <a:srgbClr val="336699"/>
            </a:solidFill>
            <a:round/>
            <a:headEnd/>
            <a:tailEnd/>
          </a:ln>
          <a:effectLst/>
        </p:spPr>
        <p:txBody>
          <a:bodyPr/>
          <a:lstStyle/>
          <a:p>
            <a:pPr>
              <a:defRPr/>
            </a:pPr>
            <a:endParaRPr lang="en-US">
              <a:latin typeface="Verdana" charset="0"/>
              <a:ea typeface="+mn-ea"/>
            </a:endParaRPr>
          </a:p>
        </p:txBody>
      </p:sp>
      <p:sp>
        <p:nvSpPr>
          <p:cNvPr id="122887" name="Rectangle 7"/>
          <p:cNvSpPr>
            <a:spLocks noChangeArrowheads="1"/>
          </p:cNvSpPr>
          <p:nvPr/>
        </p:nvSpPr>
        <p:spPr bwMode="auto">
          <a:xfrm>
            <a:off x="0" y="2286000"/>
            <a:ext cx="304800" cy="2286000"/>
          </a:xfrm>
          <a:prstGeom prst="rect">
            <a:avLst/>
          </a:prstGeom>
          <a:solidFill>
            <a:srgbClr val="99CCFF"/>
          </a:solidFill>
          <a:ln w="9525">
            <a:noFill/>
            <a:miter lim="800000"/>
            <a:headEnd/>
            <a:tailEnd/>
          </a:ln>
          <a:effectLst/>
        </p:spPr>
        <p:txBody>
          <a:bodyPr wrap="none" anchor="ctr"/>
          <a:lstStyle/>
          <a:p>
            <a:pPr algn="ctr" eaLnBrk="1" hangingPunct="1">
              <a:defRPr/>
            </a:pPr>
            <a:endParaRPr lang="zh-CN" altLang="en-US" sz="2400">
              <a:latin typeface="Times New Roman" pitchFamily="18" charset="0"/>
            </a:endParaRPr>
          </a:p>
        </p:txBody>
      </p:sp>
      <p:sp>
        <p:nvSpPr>
          <p:cNvPr id="122888" name="Rectangle 8"/>
          <p:cNvSpPr>
            <a:spLocks noChangeArrowheads="1"/>
          </p:cNvSpPr>
          <p:nvPr/>
        </p:nvSpPr>
        <p:spPr bwMode="auto">
          <a:xfrm>
            <a:off x="0" y="4572000"/>
            <a:ext cx="304800" cy="2286000"/>
          </a:xfrm>
          <a:prstGeom prst="rect">
            <a:avLst/>
          </a:prstGeom>
          <a:solidFill>
            <a:srgbClr val="336699"/>
          </a:solidFill>
          <a:ln w="9525">
            <a:noFill/>
            <a:miter lim="800000"/>
            <a:headEnd/>
            <a:tailEnd/>
          </a:ln>
          <a:effectLst/>
        </p:spPr>
        <p:txBody>
          <a:bodyPr wrap="none" anchor="ctr"/>
          <a:lstStyle/>
          <a:p>
            <a:pPr algn="ctr" eaLnBrk="1" hangingPunct="1">
              <a:defRPr/>
            </a:pPr>
            <a:endParaRPr lang="zh-CN" altLang="en-US" sz="2400">
              <a:latin typeface="Times New Roman" pitchFamily="18" charset="0"/>
            </a:endParaRPr>
          </a:p>
        </p:txBody>
      </p:sp>
      <p:sp>
        <p:nvSpPr>
          <p:cNvPr id="122889" name="Text Box 9"/>
          <p:cNvSpPr txBox="1">
            <a:spLocks noChangeArrowheads="1"/>
          </p:cNvSpPr>
          <p:nvPr/>
        </p:nvSpPr>
        <p:spPr bwMode="auto">
          <a:xfrm>
            <a:off x="5714187" y="6613526"/>
            <a:ext cx="518091" cy="246221"/>
          </a:xfrm>
          <a:prstGeom prst="rect">
            <a:avLst/>
          </a:prstGeom>
          <a:noFill/>
          <a:ln w="9525">
            <a:noFill/>
            <a:miter lim="800000"/>
            <a:headEnd/>
            <a:tailEnd/>
          </a:ln>
          <a:effectLst/>
        </p:spPr>
        <p:txBody>
          <a:bodyPr wrap="none">
            <a:spAutoFit/>
          </a:bodyPr>
          <a:lstStyle/>
          <a:p>
            <a:pPr algn="ctr">
              <a:spcBef>
                <a:spcPct val="50000"/>
              </a:spcBef>
              <a:defRPr/>
            </a:pPr>
            <a:r>
              <a:rPr lang="en-US" altLang="zh-CN" sz="1000" b="1">
                <a:solidFill>
                  <a:srgbClr val="006699"/>
                </a:solidFill>
                <a:latin typeface="Helvetica" pitchFamily="34" charset="0"/>
              </a:rPr>
              <a:t>13.</a:t>
            </a:r>
            <a:fld id="{5F018CCC-8CA1-48E4-BCAD-F34087CDDBCB}" type="slidenum">
              <a:rPr lang="en-US" altLang="zh-CN" sz="1000" b="1">
                <a:solidFill>
                  <a:srgbClr val="006699"/>
                </a:solidFill>
                <a:latin typeface="Helvetica" pitchFamily="34" charset="0"/>
              </a:rPr>
              <a:pPr algn="ctr">
                <a:spcBef>
                  <a:spcPct val="50000"/>
                </a:spcBef>
                <a:defRPr/>
              </a:pPr>
              <a:t>‹#›</a:t>
            </a:fld>
            <a:endParaRPr lang="en-US" altLang="zh-CN" sz="1000" b="1">
              <a:solidFill>
                <a:srgbClr val="006699"/>
              </a:solidFill>
              <a:latin typeface="Helvetica" pitchFamily="34" charset="0"/>
            </a:endParaRPr>
          </a:p>
        </p:txBody>
      </p:sp>
      <p:sp>
        <p:nvSpPr>
          <p:cNvPr id="122891" name="Text Box 11"/>
          <p:cNvSpPr txBox="1">
            <a:spLocks noChangeArrowheads="1"/>
          </p:cNvSpPr>
          <p:nvPr/>
        </p:nvSpPr>
        <p:spPr bwMode="auto">
          <a:xfrm>
            <a:off x="247651" y="6621464"/>
            <a:ext cx="1277914" cy="246221"/>
          </a:xfrm>
          <a:prstGeom prst="rect">
            <a:avLst/>
          </a:prstGeom>
          <a:noFill/>
          <a:ln w="9525">
            <a:noFill/>
            <a:miter lim="800000"/>
            <a:headEnd/>
            <a:tailEnd/>
          </a:ln>
          <a:effectLst/>
        </p:spPr>
        <p:txBody>
          <a:bodyPr wrap="none">
            <a:spAutoFit/>
          </a:bodyPr>
          <a:lstStyle/>
          <a:p>
            <a:pPr>
              <a:spcBef>
                <a:spcPct val="50000"/>
              </a:spcBef>
              <a:defRPr/>
            </a:pPr>
            <a:r>
              <a:rPr lang="en-US" altLang="zh-CN" sz="1000" b="1" dirty="0">
                <a:solidFill>
                  <a:srgbClr val="006699"/>
                </a:solidFill>
                <a:latin typeface="Helvetica" pitchFamily="34" charset="0"/>
              </a:rPr>
              <a:t>Operating System</a:t>
            </a:r>
          </a:p>
        </p:txBody>
      </p:sp>
      <p:pic>
        <p:nvPicPr>
          <p:cNvPr id="1035" name="Picture 12" descr="dino_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196707" y="6234544"/>
            <a:ext cx="880994" cy="407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07" r:id="rId1"/>
    <p:sldLayoutId id="2147483697" r:id="rId2"/>
    <p:sldLayoutId id="2147483699" r:id="rId3"/>
    <p:sldLayoutId id="2147483701" r:id="rId4"/>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mj-cs"/>
        </a:defRPr>
      </a:lvl1pPr>
      <a:lvl2pPr algn="ctr" rtl="0" eaLnBrk="0" fontAlgn="base" hangingPunct="0">
        <a:spcBef>
          <a:spcPct val="0"/>
        </a:spcBef>
        <a:spcAft>
          <a:spcPct val="0"/>
        </a:spcAft>
        <a:defRPr sz="3200" b="1">
          <a:solidFill>
            <a:srgbClr val="006699"/>
          </a:solidFill>
          <a:latin typeface="Arial" charset="0"/>
          <a:ea typeface="MS PGothic" pitchFamily="34"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2" charset="2"/>
        <a:buChar char="n"/>
        <a:defRPr kumimoji="1" sz="2400">
          <a:solidFill>
            <a:schemeClr val="tx1"/>
          </a:solidFill>
          <a:latin typeface="+mn-lt"/>
          <a:ea typeface="MS PGothic" pitchFamily="34" charset="-128"/>
          <a:cs typeface="+mn-cs"/>
        </a:defRPr>
      </a:lvl1pPr>
      <a:lvl2pPr marL="742950" indent="-285750" algn="l" rtl="0" eaLnBrk="0" fontAlgn="base" hangingPunct="0">
        <a:spcBef>
          <a:spcPct val="35000"/>
        </a:spcBef>
        <a:spcAft>
          <a:spcPct val="0"/>
        </a:spcAft>
        <a:buClr>
          <a:srgbClr val="CC6600"/>
        </a:buClr>
        <a:buSzPct val="80000"/>
        <a:buFont typeface="Monotype Sorts" pitchFamily="2" charset="2"/>
        <a:buChar char="l"/>
        <a:defRPr kumimoji="1" sz="2000">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itchFamily="18" charset="2"/>
        <a:buChar char="4"/>
        <a:defRPr kumimoji="1" sz="2400">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sz="2000">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sz="2000">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3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6.emf"/><Relationship Id="rId4" Type="http://schemas.openxmlformats.org/officeDocument/2006/relationships/customXml" Target="../ink/ink3.xml"/></Relationships>
</file>

<file path=ppt/slides/_rels/slide33.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3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3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38.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24.emf"/><Relationship Id="rId4" Type="http://schemas.openxmlformats.org/officeDocument/2006/relationships/customXml" Target="../ink/ink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slide" Target="slide9.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p:txBody>
          <a:bodyPr/>
          <a:lstStyle/>
          <a:p>
            <a:pPr eaLnBrk="1" hangingPunct="1"/>
            <a:r>
              <a:rPr lang="en-US" altLang="zh-CN" dirty="0">
                <a:solidFill>
                  <a:srgbClr val="002060"/>
                </a:solidFill>
              </a:rPr>
              <a:t>Chapter 13:  I/O Systems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en-US" altLang="zh-CN" sz="2800"/>
              <a:t>Device I/O Port Locations on PCs (partial)</a:t>
            </a:r>
            <a:endParaRPr lang="en-US" altLang="zh-CN" sz="2400"/>
          </a:p>
        </p:txBody>
      </p:sp>
      <p:sp>
        <p:nvSpPr>
          <p:cNvPr id="2" name="内容占位符 1"/>
          <p:cNvSpPr>
            <a:spLocks noGrp="1"/>
          </p:cNvSpPr>
          <p:nvPr>
            <p:ph idx="1"/>
          </p:nvPr>
        </p:nvSpPr>
        <p:spPr/>
        <p:txBody>
          <a:bodyPr/>
          <a:lstStyle/>
          <a:p>
            <a:endParaRPr lang="zh-CN" altLang="en-US"/>
          </a:p>
        </p:txBody>
      </p:sp>
      <p:pic>
        <p:nvPicPr>
          <p:cNvPr id="10243"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0800" y="1447801"/>
            <a:ext cx="6864350" cy="432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altLang="zh-CN" dirty="0">
                <a:solidFill>
                  <a:srgbClr val="FFC000"/>
                </a:solidFill>
              </a:rPr>
              <a:t>I/O</a:t>
            </a:r>
            <a:r>
              <a:rPr lang="zh-CN" altLang="en-US" dirty="0">
                <a:solidFill>
                  <a:srgbClr val="FFC000"/>
                </a:solidFill>
              </a:rPr>
              <a:t>方式</a:t>
            </a:r>
          </a:p>
        </p:txBody>
      </p:sp>
      <p:sp>
        <p:nvSpPr>
          <p:cNvPr id="11267" name="Rectangle 3"/>
          <p:cNvSpPr>
            <a:spLocks noGrp="1" noChangeArrowheads="1"/>
          </p:cNvSpPr>
          <p:nvPr>
            <p:ph idx="1"/>
          </p:nvPr>
        </p:nvSpPr>
        <p:spPr/>
        <p:txBody>
          <a:bodyPr/>
          <a:lstStyle/>
          <a:p>
            <a:pPr>
              <a:buFont typeface="Monotype Sorts" pitchFamily="2" charset="2"/>
              <a:buNone/>
            </a:pPr>
            <a:r>
              <a:rPr lang="zh-CN" altLang="en-US" sz="2800" b="1" dirty="0">
                <a:solidFill>
                  <a:srgbClr val="FF6600"/>
                </a:solidFill>
                <a:ea typeface="宋体" pitchFamily="2" charset="-122"/>
              </a:rPr>
              <a:t>一、</a:t>
            </a:r>
            <a:r>
              <a:rPr lang="en-US" altLang="zh-CN" sz="2800" b="1" dirty="0">
                <a:solidFill>
                  <a:srgbClr val="FF6600"/>
                </a:solidFill>
              </a:rPr>
              <a:t>Polling</a:t>
            </a:r>
            <a:r>
              <a:rPr lang="zh-CN" altLang="en-US" sz="2800" b="1" dirty="0">
                <a:solidFill>
                  <a:srgbClr val="FF6600"/>
                </a:solidFill>
                <a:ea typeface="宋体" pitchFamily="2" charset="-122"/>
              </a:rPr>
              <a:t>轮询</a:t>
            </a:r>
          </a:p>
          <a:p>
            <a:endParaRPr lang="en-US" altLang="zh-CN" sz="2000" dirty="0"/>
          </a:p>
          <a:p>
            <a:r>
              <a:rPr lang="en-US" altLang="zh-CN" sz="2400" dirty="0"/>
              <a:t>Determines state of device </a:t>
            </a:r>
          </a:p>
          <a:p>
            <a:pPr lvl="1"/>
            <a:r>
              <a:rPr lang="en-US" altLang="zh-CN" sz="2400" dirty="0"/>
              <a:t>command-ready</a:t>
            </a:r>
          </a:p>
          <a:p>
            <a:pPr lvl="1"/>
            <a:r>
              <a:rPr lang="en-US" altLang="zh-CN" sz="2400" dirty="0"/>
              <a:t>busy</a:t>
            </a:r>
          </a:p>
          <a:p>
            <a:pPr lvl="1"/>
            <a:r>
              <a:rPr lang="en-US" altLang="zh-CN" sz="2400" dirty="0"/>
              <a:t>Error</a:t>
            </a:r>
            <a:endParaRPr lang="en-US" altLang="zh-CN" sz="2400" dirty="0">
              <a:latin typeface="Courier New" pitchFamily="49" charset="0"/>
            </a:endParaRPr>
          </a:p>
          <a:p>
            <a:r>
              <a:rPr lang="en-US" altLang="zh-CN" sz="2400" dirty="0">
                <a:solidFill>
                  <a:srgbClr val="3366FF"/>
                </a:solidFill>
              </a:rPr>
              <a:t>Busy-wait</a:t>
            </a:r>
            <a:r>
              <a:rPr lang="en-US" altLang="zh-CN" sz="2400" dirty="0"/>
              <a:t> cycle to wait for I/O </a:t>
            </a:r>
          </a:p>
          <a:p>
            <a:pPr lvl="1">
              <a:buFont typeface="Monotype Sorts" pitchFamily="2" charset="2"/>
              <a:buNone/>
            </a:pPr>
            <a:r>
              <a:rPr lang="en-US" altLang="zh-CN" sz="2400" dirty="0"/>
              <a:t>from device</a:t>
            </a:r>
          </a:p>
        </p:txBody>
      </p:sp>
      <p:pic>
        <p:nvPicPr>
          <p:cNvPr id="11268" name="Picture 4" descr="1_19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66971" y="981075"/>
            <a:ext cx="3077029" cy="5149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r>
              <a:rPr lang="zh-CN" altLang="en-US" dirty="0">
                <a:solidFill>
                  <a:srgbClr val="FFC000"/>
                </a:solidFill>
              </a:rPr>
              <a:t>二、</a:t>
            </a:r>
            <a:r>
              <a:rPr lang="en-US" altLang="zh-CN" dirty="0">
                <a:solidFill>
                  <a:srgbClr val="FFC000"/>
                </a:solidFill>
              </a:rPr>
              <a:t>Interrupts</a:t>
            </a:r>
            <a:r>
              <a:rPr lang="zh-CN" altLang="en-US" dirty="0">
                <a:solidFill>
                  <a:srgbClr val="FFC000"/>
                </a:solidFill>
              </a:rPr>
              <a:t>中断</a:t>
            </a:r>
          </a:p>
        </p:txBody>
      </p:sp>
      <p:sp>
        <p:nvSpPr>
          <p:cNvPr id="12291" name="Rectangle 3"/>
          <p:cNvSpPr>
            <a:spLocks noGrp="1" noChangeArrowheads="1"/>
          </p:cNvSpPr>
          <p:nvPr>
            <p:ph idx="1"/>
          </p:nvPr>
        </p:nvSpPr>
        <p:spPr/>
        <p:txBody>
          <a:bodyPr/>
          <a:lstStyle/>
          <a:p>
            <a:pPr>
              <a:lnSpc>
                <a:spcPct val="80000"/>
              </a:lnSpc>
            </a:pPr>
            <a:r>
              <a:rPr lang="en-US" altLang="zh-CN" dirty="0">
                <a:latin typeface="楷体" pitchFamily="49" charset="-122"/>
                <a:ea typeface="楷体" pitchFamily="49" charset="-122"/>
              </a:rPr>
              <a:t>CPU</a:t>
            </a:r>
            <a:r>
              <a:rPr lang="zh-CN" altLang="en-US" dirty="0">
                <a:latin typeface="楷体" pitchFamily="49" charset="-122"/>
                <a:ea typeface="楷体" pitchFamily="49" charset="-122"/>
              </a:rPr>
              <a:t>硬件有一条中断请求线（</a:t>
            </a:r>
            <a:r>
              <a:rPr lang="en-US" altLang="zh-CN" dirty="0">
                <a:solidFill>
                  <a:srgbClr val="3333FF"/>
                </a:solidFill>
                <a:latin typeface="+mn-ea"/>
                <a:ea typeface="+mn-ea"/>
              </a:rPr>
              <a:t>interrupt-request line, IRL</a:t>
            </a:r>
            <a:r>
              <a:rPr lang="zh-CN" altLang="en-US" dirty="0">
                <a:latin typeface="楷体" pitchFamily="49" charset="-122"/>
                <a:ea typeface="楷体" pitchFamily="49" charset="-122"/>
              </a:rPr>
              <a:t>），由</a:t>
            </a:r>
            <a:r>
              <a:rPr lang="en-US" altLang="zh-CN" dirty="0">
                <a:latin typeface="楷体" pitchFamily="49" charset="-122"/>
                <a:ea typeface="楷体" pitchFamily="49" charset="-122"/>
              </a:rPr>
              <a:t>I/O</a:t>
            </a:r>
            <a:r>
              <a:rPr lang="zh-CN" altLang="en-US" dirty="0">
                <a:latin typeface="楷体" pitchFamily="49" charset="-122"/>
                <a:ea typeface="楷体" pitchFamily="49" charset="-122"/>
              </a:rPr>
              <a:t>设备触发</a:t>
            </a:r>
          </a:p>
          <a:p>
            <a:pPr lvl="1">
              <a:lnSpc>
                <a:spcPct val="80000"/>
              </a:lnSpc>
            </a:pPr>
            <a:r>
              <a:rPr lang="zh-CN" altLang="en-US" dirty="0">
                <a:latin typeface="楷体" pitchFamily="49" charset="-122"/>
                <a:ea typeface="楷体" pitchFamily="49" charset="-122"/>
              </a:rPr>
              <a:t>设备控制器通过中断请求线发送信号而引起中断，</a:t>
            </a:r>
            <a:r>
              <a:rPr lang="en-US" altLang="zh-CN" dirty="0">
                <a:latin typeface="楷体" pitchFamily="49" charset="-122"/>
                <a:ea typeface="楷体" pitchFamily="49" charset="-122"/>
              </a:rPr>
              <a:t>CPU</a:t>
            </a:r>
            <a:r>
              <a:rPr lang="zh-CN" altLang="en-US" dirty="0">
                <a:latin typeface="楷体" pitchFamily="49" charset="-122"/>
                <a:ea typeface="楷体" pitchFamily="49" charset="-122"/>
              </a:rPr>
              <a:t>捕获中断并派遣到中断处理程序，中断处理程序通过处理设备来清除中断。</a:t>
            </a:r>
          </a:p>
          <a:p>
            <a:pPr>
              <a:lnSpc>
                <a:spcPct val="80000"/>
              </a:lnSpc>
            </a:pPr>
            <a:r>
              <a:rPr lang="zh-CN" altLang="en-US" dirty="0">
                <a:latin typeface="楷体" pitchFamily="49" charset="-122"/>
                <a:ea typeface="楷体" pitchFamily="49" charset="-122"/>
              </a:rPr>
              <a:t>两种中断请求</a:t>
            </a:r>
          </a:p>
          <a:p>
            <a:pPr lvl="1">
              <a:lnSpc>
                <a:spcPct val="80000"/>
              </a:lnSpc>
            </a:pPr>
            <a:r>
              <a:rPr lang="zh-CN" altLang="en-US" sz="2400" b="1" dirty="0">
                <a:latin typeface="楷体" pitchFamily="49" charset="-122"/>
                <a:ea typeface="楷体" pitchFamily="49" charset="-122"/>
              </a:rPr>
              <a:t>非屏蔽中断</a:t>
            </a:r>
            <a:r>
              <a:rPr lang="zh-CN" altLang="en-US" sz="2400" dirty="0">
                <a:latin typeface="楷体" pitchFamily="49" charset="-122"/>
                <a:ea typeface="楷体" pitchFamily="49" charset="-122"/>
              </a:rPr>
              <a:t>：主要用来处理如不可恢复内存错误等事件</a:t>
            </a:r>
          </a:p>
          <a:p>
            <a:pPr lvl="1">
              <a:lnSpc>
                <a:spcPct val="80000"/>
              </a:lnSpc>
            </a:pPr>
            <a:r>
              <a:rPr lang="zh-CN" altLang="en-US" sz="2400" b="1" dirty="0">
                <a:latin typeface="楷体" pitchFamily="49" charset="-122"/>
                <a:ea typeface="楷体" pitchFamily="49" charset="-122"/>
              </a:rPr>
              <a:t>可屏蔽中断</a:t>
            </a:r>
            <a:r>
              <a:rPr lang="zh-CN" altLang="en-US" sz="2400" dirty="0">
                <a:latin typeface="楷体" pitchFamily="49" charset="-122"/>
                <a:ea typeface="楷体" pitchFamily="49" charset="-122"/>
              </a:rPr>
              <a:t>：由</a:t>
            </a:r>
            <a:r>
              <a:rPr lang="en-US" altLang="zh-CN" sz="2400" dirty="0">
                <a:latin typeface="楷体" pitchFamily="49" charset="-122"/>
                <a:ea typeface="楷体" pitchFamily="49" charset="-122"/>
              </a:rPr>
              <a:t>CPU</a:t>
            </a:r>
            <a:r>
              <a:rPr lang="zh-CN" altLang="en-US" sz="2400" dirty="0">
                <a:latin typeface="楷体" pitchFamily="49" charset="-122"/>
                <a:ea typeface="楷体" pitchFamily="49" charset="-122"/>
              </a:rPr>
              <a:t>在执行关键的不可中断的指令序列前加以屏蔽</a:t>
            </a:r>
          </a:p>
          <a:p>
            <a:pPr>
              <a:lnSpc>
                <a:spcPct val="80000"/>
              </a:lnSpc>
            </a:pPr>
            <a:r>
              <a:rPr lang="zh-CN" altLang="en-US" b="1" dirty="0">
                <a:latin typeface="楷体" pitchFamily="49" charset="-122"/>
                <a:ea typeface="楷体" pitchFamily="49" charset="-122"/>
              </a:rPr>
              <a:t>中断向量</a:t>
            </a:r>
          </a:p>
          <a:p>
            <a:pPr>
              <a:lnSpc>
                <a:spcPct val="80000"/>
              </a:lnSpc>
            </a:pPr>
            <a:r>
              <a:rPr lang="zh-CN" altLang="en-US" b="1" dirty="0">
                <a:latin typeface="楷体" pitchFamily="49" charset="-122"/>
                <a:ea typeface="楷体" pitchFamily="49" charset="-122"/>
              </a:rPr>
              <a:t>中断优先级</a:t>
            </a:r>
            <a:r>
              <a:rPr lang="zh-CN" altLang="en-US" dirty="0">
                <a:latin typeface="楷体" pitchFamily="49" charset="-122"/>
                <a:ea typeface="楷体" pitchFamily="49" charset="-122"/>
              </a:rPr>
              <a:t>：能够使</a:t>
            </a:r>
            <a:r>
              <a:rPr lang="en-US" altLang="zh-CN" dirty="0">
                <a:latin typeface="楷体" pitchFamily="49" charset="-122"/>
                <a:ea typeface="楷体" pitchFamily="49" charset="-122"/>
              </a:rPr>
              <a:t>CPU</a:t>
            </a:r>
            <a:r>
              <a:rPr lang="zh-CN" altLang="en-US" dirty="0">
                <a:latin typeface="楷体" pitchFamily="49" charset="-122"/>
                <a:ea typeface="楷体" pitchFamily="49" charset="-122"/>
              </a:rPr>
              <a:t>延迟处理低优先级中断而不屏蔽所有中断，这也可以让高优先级中断抢占低优先级中断处理。</a:t>
            </a:r>
          </a:p>
          <a:p>
            <a:pPr>
              <a:lnSpc>
                <a:spcPct val="80000"/>
              </a:lnSpc>
            </a:pPr>
            <a:r>
              <a:rPr lang="zh-CN" altLang="en-US" dirty="0">
                <a:latin typeface="楷体" pitchFamily="49" charset="-122"/>
                <a:ea typeface="楷体" pitchFamily="49" charset="-122"/>
              </a:rPr>
              <a:t>中断的用途</a:t>
            </a:r>
          </a:p>
          <a:p>
            <a:pPr lvl="1">
              <a:lnSpc>
                <a:spcPct val="80000"/>
              </a:lnSpc>
            </a:pPr>
            <a:r>
              <a:rPr lang="zh-CN" altLang="en-US" dirty="0">
                <a:latin typeface="楷体" pitchFamily="49" charset="-122"/>
                <a:ea typeface="楷体" pitchFamily="49" charset="-122"/>
              </a:rPr>
              <a:t>中断机制用于处理各种异常，如被零除，访问一个受保护的或不存在的内存地址</a:t>
            </a:r>
          </a:p>
          <a:p>
            <a:pPr lvl="1">
              <a:lnSpc>
                <a:spcPct val="80000"/>
              </a:lnSpc>
            </a:pPr>
            <a:r>
              <a:rPr lang="zh-CN" altLang="en-US" dirty="0">
                <a:latin typeface="楷体" pitchFamily="49" charset="-122"/>
                <a:ea typeface="楷体" pitchFamily="49" charset="-122"/>
              </a:rPr>
              <a:t>系统调用的实现需要用到中断（软中断）</a:t>
            </a:r>
          </a:p>
          <a:p>
            <a:pPr lvl="1">
              <a:lnSpc>
                <a:spcPct val="80000"/>
              </a:lnSpc>
            </a:pPr>
            <a:r>
              <a:rPr lang="zh-CN" altLang="en-US" dirty="0">
                <a:latin typeface="楷体" pitchFamily="49" charset="-122"/>
                <a:ea typeface="楷体" pitchFamily="49" charset="-122"/>
              </a:rPr>
              <a:t>中断也可以用来管理内核的控制流</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zh-CN" dirty="0">
                <a:solidFill>
                  <a:srgbClr val="FFC000"/>
                </a:solidFill>
              </a:rPr>
              <a:t>Interrupt-Driven I/O Cycle</a:t>
            </a:r>
          </a:p>
        </p:txBody>
      </p:sp>
      <p:sp>
        <p:nvSpPr>
          <p:cNvPr id="2" name="内容占位符 1"/>
          <p:cNvSpPr>
            <a:spLocks noGrp="1"/>
          </p:cNvSpPr>
          <p:nvPr>
            <p:ph idx="1"/>
          </p:nvPr>
        </p:nvSpPr>
        <p:spPr/>
        <p:txBody>
          <a:bodyPr/>
          <a:lstStyle/>
          <a:p>
            <a:endParaRPr lang="zh-CN" altLang="en-US"/>
          </a:p>
        </p:txBody>
      </p:sp>
      <p:pic>
        <p:nvPicPr>
          <p:cNvPr id="13315"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8175" y="1114426"/>
            <a:ext cx="5913438" cy="532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altLang="zh-CN" sz="2800"/>
              <a:t>Intel Pentium Processor Event-Vector Table</a:t>
            </a:r>
            <a:endParaRPr lang="en-US" altLang="zh-CN" sz="2400"/>
          </a:p>
        </p:txBody>
      </p:sp>
      <p:sp>
        <p:nvSpPr>
          <p:cNvPr id="2" name="内容占位符 1"/>
          <p:cNvSpPr>
            <a:spLocks noGrp="1"/>
          </p:cNvSpPr>
          <p:nvPr>
            <p:ph idx="1"/>
          </p:nvPr>
        </p:nvSpPr>
        <p:spPr/>
        <p:txBody>
          <a:bodyPr/>
          <a:lstStyle/>
          <a:p>
            <a:endParaRPr lang="zh-CN" altLang="en-US"/>
          </a:p>
        </p:txBody>
      </p:sp>
      <p:pic>
        <p:nvPicPr>
          <p:cNvPr id="1433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3513" y="1138239"/>
            <a:ext cx="6684962" cy="520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zh-CN">
                <a:ea typeface="宋体" pitchFamily="2" charset="-122"/>
              </a:rPr>
              <a:t>Interrupt vectors in Linux</a:t>
            </a:r>
          </a:p>
        </p:txBody>
      </p:sp>
      <p:sp>
        <p:nvSpPr>
          <p:cNvPr id="15363" name="Rectangle 3"/>
          <p:cNvSpPr>
            <a:spLocks noGrp="1" noChangeArrowheads="1"/>
          </p:cNvSpPr>
          <p:nvPr>
            <p:ph idx="1"/>
          </p:nvPr>
        </p:nvSpPr>
        <p:spPr/>
        <p:txBody>
          <a:bodyPr/>
          <a:lstStyle/>
          <a:p>
            <a:pPr>
              <a:lnSpc>
                <a:spcPct val="90000"/>
              </a:lnSpc>
              <a:buFont typeface="Monotype Sorts" pitchFamily="2" charset="2"/>
              <a:buNone/>
            </a:pPr>
            <a:r>
              <a:rPr lang="en-US" altLang="zh-CN" sz="2000"/>
              <a:t>Vector range		Use</a:t>
            </a:r>
          </a:p>
          <a:p>
            <a:pPr>
              <a:lnSpc>
                <a:spcPct val="90000"/>
              </a:lnSpc>
              <a:buFont typeface="Monotype Sorts" pitchFamily="2" charset="2"/>
              <a:buNone/>
            </a:pPr>
            <a:r>
              <a:rPr lang="en-US" altLang="zh-CN" sz="2000">
                <a:solidFill>
                  <a:srgbClr val="FF3300"/>
                </a:solidFill>
              </a:rPr>
              <a:t>0-19  		Nonmaskable interrupts and exceptions</a:t>
            </a:r>
          </a:p>
          <a:p>
            <a:pPr>
              <a:lnSpc>
                <a:spcPct val="90000"/>
              </a:lnSpc>
              <a:buFont typeface="Monotype Sorts" pitchFamily="2" charset="2"/>
              <a:buNone/>
            </a:pPr>
            <a:r>
              <a:rPr lang="en-US" altLang="zh-CN" sz="2000"/>
              <a:t>20-31 		Intel-reserved</a:t>
            </a:r>
          </a:p>
          <a:p>
            <a:pPr>
              <a:lnSpc>
                <a:spcPct val="90000"/>
              </a:lnSpc>
              <a:buFont typeface="Monotype Sorts" pitchFamily="2" charset="2"/>
              <a:buNone/>
            </a:pPr>
            <a:r>
              <a:rPr lang="en-US" altLang="zh-CN" sz="2000">
                <a:solidFill>
                  <a:srgbClr val="FF3300"/>
                </a:solidFill>
              </a:rPr>
              <a:t>32-127 		External interrupts (IRQs)</a:t>
            </a:r>
          </a:p>
          <a:p>
            <a:pPr>
              <a:lnSpc>
                <a:spcPct val="90000"/>
              </a:lnSpc>
              <a:buFont typeface="Monotype Sorts" pitchFamily="2" charset="2"/>
              <a:buNone/>
            </a:pPr>
            <a:r>
              <a:rPr lang="en-US" altLang="zh-CN" sz="2000">
                <a:solidFill>
                  <a:srgbClr val="FF3300"/>
                </a:solidFill>
              </a:rPr>
              <a:t>128 (0x80)	Programmed exception for system calls</a:t>
            </a:r>
          </a:p>
          <a:p>
            <a:pPr>
              <a:lnSpc>
                <a:spcPct val="90000"/>
              </a:lnSpc>
              <a:buFont typeface="Monotype Sorts" pitchFamily="2" charset="2"/>
              <a:buNone/>
            </a:pPr>
            <a:r>
              <a:rPr lang="en-US" altLang="zh-CN" sz="2000"/>
              <a:t>129-238 	External interrupts (IRQs)</a:t>
            </a:r>
          </a:p>
          <a:p>
            <a:pPr>
              <a:lnSpc>
                <a:spcPct val="90000"/>
              </a:lnSpc>
              <a:buFont typeface="Monotype Sorts" pitchFamily="2" charset="2"/>
              <a:buNone/>
            </a:pPr>
            <a:r>
              <a:rPr lang="en-US" altLang="zh-CN" sz="2000"/>
              <a:t>239 		Local APIC timer interrupt </a:t>
            </a:r>
          </a:p>
          <a:p>
            <a:pPr>
              <a:lnSpc>
                <a:spcPct val="90000"/>
              </a:lnSpc>
              <a:buFont typeface="Monotype Sorts" pitchFamily="2" charset="2"/>
              <a:buNone/>
            </a:pPr>
            <a:r>
              <a:rPr lang="en-US" altLang="zh-CN" sz="2000"/>
              <a:t>240 		</a:t>
            </a:r>
            <a:r>
              <a:rPr lang="en-US" altLang="zh-CN" sz="1600"/>
              <a:t>Local APIC thermal interrupt (introduced in the Pentium 4 models)</a:t>
            </a:r>
          </a:p>
          <a:p>
            <a:pPr>
              <a:lnSpc>
                <a:spcPct val="90000"/>
              </a:lnSpc>
              <a:buFont typeface="Monotype Sorts" pitchFamily="2" charset="2"/>
              <a:buNone/>
            </a:pPr>
            <a:r>
              <a:rPr lang="en-US" altLang="zh-CN" sz="2000"/>
              <a:t>241-250 	Reserved by Linux for future use</a:t>
            </a:r>
          </a:p>
          <a:p>
            <a:pPr>
              <a:lnSpc>
                <a:spcPct val="90000"/>
              </a:lnSpc>
              <a:buFont typeface="Monotype Sorts" pitchFamily="2" charset="2"/>
              <a:buNone/>
            </a:pPr>
            <a:r>
              <a:rPr lang="en-US" altLang="zh-CN" sz="2000"/>
              <a:t>251-253 	Interprocessor interrupts</a:t>
            </a:r>
          </a:p>
          <a:p>
            <a:pPr>
              <a:lnSpc>
                <a:spcPct val="90000"/>
              </a:lnSpc>
              <a:buFont typeface="Monotype Sorts" pitchFamily="2" charset="2"/>
              <a:buNone/>
            </a:pPr>
            <a:r>
              <a:rPr lang="en-US" altLang="zh-CN" sz="2000"/>
              <a:t>254 		</a:t>
            </a:r>
            <a:r>
              <a:rPr lang="en-US" altLang="zh-CN" sz="1200"/>
              <a:t>Local APIC error interrupt (generated when the local APIC detects an erroneous condition)</a:t>
            </a:r>
          </a:p>
          <a:p>
            <a:pPr>
              <a:lnSpc>
                <a:spcPct val="90000"/>
              </a:lnSpc>
              <a:buFont typeface="Monotype Sorts" pitchFamily="2" charset="2"/>
              <a:buNone/>
            </a:pPr>
            <a:r>
              <a:rPr lang="en-US" altLang="zh-CN" sz="2000"/>
              <a:t>255 		Local APIC spurious interrupt (generated if the CPU masks an interrupt while the hardware device raises it)</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altLang="zh-CN" sz="2400" dirty="0">
                <a:ea typeface="宋体" pitchFamily="2" charset="-122"/>
              </a:rPr>
              <a:t>An example of IRQ(</a:t>
            </a:r>
            <a:r>
              <a:rPr lang="en-US" altLang="zh-CN" sz="1400" dirty="0">
                <a:ea typeface="宋体" pitchFamily="2" charset="-122"/>
              </a:rPr>
              <a:t>interrupts</a:t>
            </a:r>
            <a:r>
              <a:rPr lang="zh-CN" altLang="en-US" sz="1400" dirty="0">
                <a:ea typeface="宋体" pitchFamily="2" charset="-122"/>
              </a:rPr>
              <a:t>  </a:t>
            </a:r>
            <a:r>
              <a:rPr lang="en-US" altLang="zh-CN" sz="1400" dirty="0">
                <a:ea typeface="宋体" pitchFamily="2" charset="-122"/>
              </a:rPr>
              <a:t>Request</a:t>
            </a:r>
            <a:r>
              <a:rPr lang="en-US" altLang="zh-CN" sz="2400" dirty="0">
                <a:ea typeface="宋体" pitchFamily="2" charset="-122"/>
              </a:rPr>
              <a:t>) assignment to I/O devices</a:t>
            </a:r>
          </a:p>
        </p:txBody>
      </p:sp>
      <p:sp>
        <p:nvSpPr>
          <p:cNvPr id="16387" name="Rectangle 3"/>
          <p:cNvSpPr>
            <a:spLocks noGrp="1" noChangeArrowheads="1"/>
          </p:cNvSpPr>
          <p:nvPr>
            <p:ph idx="1"/>
          </p:nvPr>
        </p:nvSpPr>
        <p:spPr/>
        <p:txBody>
          <a:bodyPr/>
          <a:lstStyle/>
          <a:p>
            <a:pPr marL="533400" indent="-533400">
              <a:lnSpc>
                <a:spcPct val="80000"/>
              </a:lnSpc>
              <a:buNone/>
            </a:pPr>
            <a:r>
              <a:rPr lang="en-US" altLang="zh-CN" sz="1600" b="1" dirty="0"/>
              <a:t>IRQ	    INT		Hardware device</a:t>
            </a:r>
          </a:p>
          <a:p>
            <a:pPr marL="533400" indent="-533400">
              <a:lnSpc>
                <a:spcPct val="80000"/>
              </a:lnSpc>
              <a:buNone/>
            </a:pPr>
            <a:r>
              <a:rPr lang="en-US" altLang="zh-CN" sz="1600" b="1" dirty="0"/>
              <a:t>0		32		Timer</a:t>
            </a:r>
          </a:p>
          <a:p>
            <a:pPr marL="533400" indent="-533400">
              <a:lnSpc>
                <a:spcPct val="80000"/>
              </a:lnSpc>
              <a:buNone/>
            </a:pPr>
            <a:r>
              <a:rPr lang="en-US" altLang="zh-CN" sz="1600" b="1" dirty="0"/>
              <a:t>1		33		Keyboard</a:t>
            </a:r>
          </a:p>
          <a:p>
            <a:pPr marL="533400" indent="-533400">
              <a:lnSpc>
                <a:spcPct val="80000"/>
              </a:lnSpc>
              <a:buNone/>
            </a:pPr>
            <a:r>
              <a:rPr lang="en-US" altLang="zh-CN" sz="1600" b="1" dirty="0"/>
              <a:t>2		34		PIC cascading</a:t>
            </a:r>
          </a:p>
          <a:p>
            <a:pPr marL="533400" indent="-533400">
              <a:lnSpc>
                <a:spcPct val="80000"/>
              </a:lnSpc>
              <a:buNone/>
            </a:pPr>
            <a:r>
              <a:rPr lang="en-US" altLang="zh-CN" sz="1600" b="1" dirty="0"/>
              <a:t>3		35		Second serial port</a:t>
            </a:r>
          </a:p>
          <a:p>
            <a:pPr marL="533400" indent="-533400">
              <a:lnSpc>
                <a:spcPct val="80000"/>
              </a:lnSpc>
              <a:buNone/>
            </a:pPr>
            <a:r>
              <a:rPr lang="en-US" altLang="zh-CN" sz="1600" b="1" dirty="0"/>
              <a:t>4		36		First serial port</a:t>
            </a:r>
          </a:p>
          <a:p>
            <a:pPr marL="533400" indent="-533400">
              <a:lnSpc>
                <a:spcPct val="80000"/>
              </a:lnSpc>
              <a:buNone/>
            </a:pPr>
            <a:r>
              <a:rPr lang="en-US" altLang="zh-CN" sz="1600" b="1" dirty="0"/>
              <a:t>6		38		Floppy disk</a:t>
            </a:r>
          </a:p>
          <a:p>
            <a:pPr marL="533400" indent="-533400">
              <a:lnSpc>
                <a:spcPct val="80000"/>
              </a:lnSpc>
              <a:buNone/>
            </a:pPr>
            <a:r>
              <a:rPr lang="en-US" altLang="zh-CN" sz="1600" b="1" dirty="0"/>
              <a:t>8		40		System clock</a:t>
            </a:r>
          </a:p>
          <a:p>
            <a:pPr marL="533400" indent="-533400">
              <a:lnSpc>
                <a:spcPct val="80000"/>
              </a:lnSpc>
              <a:buNone/>
            </a:pPr>
            <a:r>
              <a:rPr lang="en-US" altLang="zh-CN" sz="1600" b="1" dirty="0"/>
              <a:t>10		42		Network interface</a:t>
            </a:r>
          </a:p>
          <a:p>
            <a:pPr marL="533400" indent="-533400">
              <a:lnSpc>
                <a:spcPct val="80000"/>
              </a:lnSpc>
              <a:buNone/>
            </a:pPr>
            <a:r>
              <a:rPr lang="en-US" altLang="zh-CN" sz="1600" b="1" dirty="0"/>
              <a:t>11		43		USB port, sound card</a:t>
            </a:r>
          </a:p>
          <a:p>
            <a:pPr marL="533400" indent="-533400">
              <a:lnSpc>
                <a:spcPct val="80000"/>
              </a:lnSpc>
              <a:buNone/>
            </a:pPr>
            <a:r>
              <a:rPr lang="en-US" altLang="zh-CN" sz="1600" b="1" dirty="0"/>
              <a:t>12		44		PS/2 mouse</a:t>
            </a:r>
          </a:p>
          <a:p>
            <a:pPr marL="533400" indent="-533400">
              <a:lnSpc>
                <a:spcPct val="80000"/>
              </a:lnSpc>
              <a:buNone/>
            </a:pPr>
            <a:r>
              <a:rPr lang="en-US" altLang="zh-CN" sz="1600" b="1" dirty="0"/>
              <a:t>13		45		Mathematical coprocessor</a:t>
            </a:r>
          </a:p>
          <a:p>
            <a:pPr marL="533400" indent="-533400">
              <a:lnSpc>
                <a:spcPct val="80000"/>
              </a:lnSpc>
              <a:buNone/>
            </a:pPr>
            <a:r>
              <a:rPr lang="en-US" altLang="zh-CN" sz="1600" b="1" dirty="0"/>
              <a:t>14		46		EIDE disk controller's first chain</a:t>
            </a:r>
          </a:p>
          <a:p>
            <a:pPr marL="533400" indent="-533400">
              <a:lnSpc>
                <a:spcPct val="80000"/>
              </a:lnSpc>
              <a:buNone/>
            </a:pPr>
            <a:r>
              <a:rPr lang="en-US" altLang="zh-CN" sz="1600" b="1" dirty="0"/>
              <a:t>15		47		EIDE disk controller's second chain</a:t>
            </a:r>
          </a:p>
        </p:txBody>
      </p:sp>
      <p:sp>
        <p:nvSpPr>
          <p:cNvPr id="16388" name="AutoShape 4"/>
          <p:cNvSpPr>
            <a:spLocks noChangeArrowheads="1"/>
          </p:cNvSpPr>
          <p:nvPr/>
        </p:nvSpPr>
        <p:spPr bwMode="auto">
          <a:xfrm>
            <a:off x="2282599" y="818357"/>
            <a:ext cx="1211262" cy="349250"/>
          </a:xfrm>
          <a:prstGeom prst="wedgeRoundRectCallout">
            <a:avLst>
              <a:gd name="adj1" fmla="val -65727"/>
              <a:gd name="adj2" fmla="val 52727"/>
              <a:gd name="adj3" fmla="val 16667"/>
            </a:avLst>
          </a:prstGeom>
          <a:solidFill>
            <a:srgbClr val="99CC00"/>
          </a:solidFill>
          <a:ln w="9525">
            <a:solidFill>
              <a:srgbClr val="000000"/>
            </a:solidFill>
            <a:miter lim="800000"/>
            <a:headEnd/>
            <a:tailEnd/>
          </a:ln>
        </p:spPr>
        <p:txBody>
          <a:bodyPr/>
          <a:lstStyle>
            <a:lvl1pPr marL="342900" indent="-342900">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20000"/>
              </a:spcBef>
              <a:buClr>
                <a:schemeClr val="folHlink"/>
              </a:buClr>
              <a:buSzPct val="90000"/>
              <a:buFont typeface="Monotype Sorts" pitchFamily="2" charset="2"/>
              <a:buNone/>
            </a:pPr>
            <a:r>
              <a:rPr kumimoji="1" lang="zh-CN" altLang="en-US" b="1" dirty="0">
                <a:solidFill>
                  <a:srgbClr val="FF3300"/>
                </a:solidFill>
                <a:latin typeface="Times New Roman" pitchFamily="18" charset="0"/>
                <a:ea typeface="宋体" pitchFamily="2" charset="-122"/>
              </a:rPr>
              <a:t>中断向量</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zh-CN" altLang="en-US" dirty="0">
                <a:solidFill>
                  <a:srgbClr val="FFC000"/>
                </a:solidFill>
              </a:rPr>
              <a:t>三、</a:t>
            </a:r>
            <a:r>
              <a:rPr lang="en-US" altLang="zh-CN" dirty="0">
                <a:solidFill>
                  <a:srgbClr val="FFC000"/>
                </a:solidFill>
              </a:rPr>
              <a:t>Direct Memory Access</a:t>
            </a:r>
            <a:r>
              <a:rPr lang="zh-CN" altLang="en-US" dirty="0">
                <a:solidFill>
                  <a:srgbClr val="FFC000"/>
                </a:solidFill>
              </a:rPr>
              <a:t>（</a:t>
            </a:r>
            <a:r>
              <a:rPr lang="en-US" altLang="zh-CN" dirty="0">
                <a:solidFill>
                  <a:srgbClr val="FFC000"/>
                </a:solidFill>
              </a:rPr>
              <a:t>DMA</a:t>
            </a:r>
            <a:r>
              <a:rPr lang="zh-CN" altLang="en-US" dirty="0">
                <a:solidFill>
                  <a:srgbClr val="FFC000"/>
                </a:solidFill>
              </a:rPr>
              <a:t>）</a:t>
            </a:r>
          </a:p>
        </p:txBody>
      </p:sp>
      <p:sp>
        <p:nvSpPr>
          <p:cNvPr id="17411" name="Rectangle 3"/>
          <p:cNvSpPr>
            <a:spLocks noGrp="1" noChangeArrowheads="1"/>
          </p:cNvSpPr>
          <p:nvPr>
            <p:ph idx="1"/>
          </p:nvPr>
        </p:nvSpPr>
        <p:spPr/>
        <p:txBody>
          <a:bodyPr/>
          <a:lstStyle/>
          <a:p>
            <a:r>
              <a:rPr lang="en-US" altLang="zh-CN" sz="2000" dirty="0"/>
              <a:t>Used to avoid </a:t>
            </a:r>
            <a:r>
              <a:rPr lang="en-US" altLang="zh-CN" sz="2000" dirty="0">
                <a:solidFill>
                  <a:srgbClr val="3366FF"/>
                </a:solidFill>
              </a:rPr>
              <a:t>programmed I/O</a:t>
            </a:r>
            <a:r>
              <a:rPr lang="en-US" altLang="zh-CN" sz="2000" dirty="0"/>
              <a:t> for large data movement </a:t>
            </a:r>
            <a:br>
              <a:rPr lang="en-US" altLang="zh-CN" sz="2000" dirty="0"/>
            </a:br>
            <a:endParaRPr lang="en-US" altLang="zh-CN" sz="2000" dirty="0"/>
          </a:p>
          <a:p>
            <a:r>
              <a:rPr lang="en-US" altLang="zh-CN" sz="2000" dirty="0"/>
              <a:t>Requires </a:t>
            </a:r>
            <a:r>
              <a:rPr lang="en-US" altLang="zh-CN" sz="2000" dirty="0">
                <a:solidFill>
                  <a:srgbClr val="3366FF"/>
                </a:solidFill>
              </a:rPr>
              <a:t>DMA</a:t>
            </a:r>
            <a:r>
              <a:rPr lang="en-US" altLang="zh-CN" sz="2000" dirty="0"/>
              <a:t> controller</a:t>
            </a:r>
            <a:br>
              <a:rPr lang="en-US" altLang="zh-CN" sz="2000" dirty="0"/>
            </a:br>
            <a:endParaRPr lang="en-US" altLang="zh-CN" sz="2000" dirty="0"/>
          </a:p>
          <a:p>
            <a:r>
              <a:rPr lang="en-US" altLang="zh-CN" sz="2000" dirty="0"/>
              <a:t>Bypasses CPU to transfer data directly between I/O device and memory</a:t>
            </a:r>
            <a:r>
              <a:rPr lang="en-US" altLang="zh-CN" sz="1800" dirty="0"/>
              <a:t>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ltLang="zh-CN" dirty="0">
                <a:solidFill>
                  <a:srgbClr val="FFC000"/>
                </a:solidFill>
              </a:rPr>
              <a:t>Six Step Process to Perform DMA Transfer</a:t>
            </a:r>
          </a:p>
        </p:txBody>
      </p:sp>
      <p:sp>
        <p:nvSpPr>
          <p:cNvPr id="2" name="内容占位符 1"/>
          <p:cNvSpPr>
            <a:spLocks noGrp="1"/>
          </p:cNvSpPr>
          <p:nvPr>
            <p:ph idx="1"/>
          </p:nvPr>
        </p:nvSpPr>
        <p:spPr/>
        <p:txBody>
          <a:bodyPr/>
          <a:lstStyle/>
          <a:p>
            <a:endParaRPr lang="zh-CN" altLang="en-US"/>
          </a:p>
        </p:txBody>
      </p:sp>
      <p:pic>
        <p:nvPicPr>
          <p:cNvPr id="1843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6238" y="1063626"/>
            <a:ext cx="6737350" cy="508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13.3 Application I/O Interface</a:t>
            </a:r>
            <a:endParaRPr lang="zh-CN" altLang="en-US" dirty="0"/>
          </a:p>
        </p:txBody>
      </p:sp>
    </p:spTree>
    <p:extLst>
      <p:ext uri="{BB962C8B-B14F-4D97-AF65-F5344CB8AC3E}">
        <p14:creationId xmlns:p14="http://schemas.microsoft.com/office/powerpoint/2010/main" val="4003090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lang="en-US" altLang="zh-CN"/>
              <a:t>Chapter 13:  I/O Systems</a:t>
            </a:r>
          </a:p>
        </p:txBody>
      </p:sp>
      <p:sp>
        <p:nvSpPr>
          <p:cNvPr id="4099" name="Rectangle 3"/>
          <p:cNvSpPr>
            <a:spLocks noGrp="1" noChangeArrowheads="1"/>
          </p:cNvSpPr>
          <p:nvPr>
            <p:ph idx="1"/>
          </p:nvPr>
        </p:nvSpPr>
        <p:spPr/>
        <p:txBody>
          <a:bodyPr/>
          <a:lstStyle/>
          <a:p>
            <a:r>
              <a:rPr lang="en-US" altLang="zh-CN" sz="2400" dirty="0">
                <a:ea typeface="楷体_GB2312" pitchFamily="49" charset="-122"/>
              </a:rPr>
              <a:t>13.1 Overview</a:t>
            </a:r>
            <a:endParaRPr lang="en-US" altLang="zh-CN" dirty="0">
              <a:ea typeface="宋体" pitchFamily="2" charset="-122"/>
            </a:endParaRPr>
          </a:p>
          <a:p>
            <a:r>
              <a:rPr lang="en-US" altLang="zh-CN" sz="2400" dirty="0">
                <a:ea typeface="宋体" pitchFamily="2" charset="-122"/>
              </a:rPr>
              <a:t>13.2 </a:t>
            </a:r>
            <a:r>
              <a:rPr lang="en-US" altLang="zh-CN" sz="2400" dirty="0"/>
              <a:t>I/O Hardware</a:t>
            </a:r>
          </a:p>
          <a:p>
            <a:r>
              <a:rPr lang="en-US" altLang="zh-CN" sz="2400" dirty="0">
                <a:ea typeface="宋体" pitchFamily="2" charset="-122"/>
              </a:rPr>
              <a:t>13.3 </a:t>
            </a:r>
            <a:r>
              <a:rPr lang="en-US" altLang="zh-CN" sz="2400" dirty="0"/>
              <a:t>Application I/O Interface</a:t>
            </a:r>
          </a:p>
          <a:p>
            <a:r>
              <a:rPr lang="en-US" altLang="zh-CN" sz="2400" dirty="0">
                <a:ea typeface="宋体" pitchFamily="2" charset="-122"/>
              </a:rPr>
              <a:t>13.4 </a:t>
            </a:r>
            <a:r>
              <a:rPr lang="en-US" altLang="zh-CN" sz="2400" dirty="0"/>
              <a:t>Kernel I/O Subsystem</a:t>
            </a:r>
          </a:p>
          <a:p>
            <a:r>
              <a:rPr lang="en-US" altLang="zh-CN" sz="2400" dirty="0">
                <a:ea typeface="宋体" pitchFamily="2" charset="-122"/>
              </a:rPr>
              <a:t>13.5 </a:t>
            </a:r>
            <a:r>
              <a:rPr lang="en-US" altLang="zh-CN" sz="2400" dirty="0"/>
              <a:t>Transforming I/O Requests to Hardware Operations</a:t>
            </a:r>
          </a:p>
          <a:p>
            <a:r>
              <a:rPr lang="en-US" altLang="zh-CN" sz="2400" dirty="0">
                <a:ea typeface="宋体" pitchFamily="2" charset="-122"/>
              </a:rPr>
              <a:t>13.6 </a:t>
            </a:r>
            <a:r>
              <a:rPr lang="en-US" altLang="zh-CN" sz="2400" dirty="0"/>
              <a:t>STREAMS</a:t>
            </a:r>
          </a:p>
          <a:p>
            <a:r>
              <a:rPr lang="en-US" altLang="zh-CN" sz="2400" dirty="0">
                <a:ea typeface="宋体" pitchFamily="2" charset="-122"/>
              </a:rPr>
              <a:t>13.7 </a:t>
            </a:r>
            <a:r>
              <a:rPr lang="en-US" altLang="zh-CN" sz="2400" dirty="0"/>
              <a:t>Performance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altLang="zh-CN" dirty="0">
                <a:solidFill>
                  <a:srgbClr val="C00000"/>
                </a:solidFill>
                <a:ea typeface="宋体" pitchFamily="2" charset="-122"/>
              </a:rPr>
              <a:t> </a:t>
            </a:r>
            <a:r>
              <a:rPr lang="en-US" altLang="zh-CN" dirty="0">
                <a:solidFill>
                  <a:srgbClr val="C00000"/>
                </a:solidFill>
              </a:rPr>
              <a:t>Application I/O Interface</a:t>
            </a:r>
          </a:p>
        </p:txBody>
      </p:sp>
      <p:sp>
        <p:nvSpPr>
          <p:cNvPr id="19459" name="Rectangle 3"/>
          <p:cNvSpPr>
            <a:spLocks noGrp="1" noChangeArrowheads="1"/>
          </p:cNvSpPr>
          <p:nvPr>
            <p:ph idx="1"/>
          </p:nvPr>
        </p:nvSpPr>
        <p:spPr/>
        <p:txBody>
          <a:bodyPr/>
          <a:lstStyle/>
          <a:p>
            <a:pPr>
              <a:lnSpc>
                <a:spcPct val="90000"/>
              </a:lnSpc>
            </a:pPr>
            <a:r>
              <a:rPr lang="en-US" altLang="zh-CN" sz="2400" b="1" dirty="0">
                <a:latin typeface="Times New Roman" pitchFamily="18" charset="0"/>
                <a:ea typeface="楷体" pitchFamily="49" charset="-122"/>
                <a:cs typeface="Times New Roman" pitchFamily="18" charset="0"/>
              </a:rPr>
              <a:t>I/O</a:t>
            </a:r>
            <a:r>
              <a:rPr lang="zh-CN" altLang="en-US" sz="2400" b="1" dirty="0">
                <a:latin typeface="Times New Roman" pitchFamily="18" charset="0"/>
                <a:ea typeface="楷体" pitchFamily="49" charset="-122"/>
                <a:cs typeface="Times New Roman" pitchFamily="18" charset="0"/>
              </a:rPr>
              <a:t>系统调用</a:t>
            </a:r>
            <a:r>
              <a:rPr lang="en-US" altLang="zh-CN" sz="2400" b="1" dirty="0">
                <a:latin typeface="Times New Roman" pitchFamily="18" charset="0"/>
                <a:ea typeface="楷体" pitchFamily="49" charset="-122"/>
                <a:cs typeface="Times New Roman" pitchFamily="18" charset="0"/>
              </a:rPr>
              <a:t>--</a:t>
            </a:r>
            <a:r>
              <a:rPr lang="zh-CN" altLang="en-US" sz="2400" b="1" dirty="0">
                <a:latin typeface="Times New Roman" pitchFamily="18" charset="0"/>
                <a:ea typeface="楷体" pitchFamily="49" charset="-122"/>
                <a:cs typeface="Times New Roman" pitchFamily="18" charset="0"/>
              </a:rPr>
              <a:t>实现统一的</a:t>
            </a:r>
            <a:r>
              <a:rPr lang="en-US" altLang="zh-CN" sz="2400" b="1" dirty="0">
                <a:latin typeface="Times New Roman" pitchFamily="18" charset="0"/>
                <a:ea typeface="楷体" pitchFamily="49" charset="-122"/>
                <a:cs typeface="Times New Roman" pitchFamily="18" charset="0"/>
              </a:rPr>
              <a:t>I/O</a:t>
            </a:r>
            <a:r>
              <a:rPr lang="zh-CN" altLang="en-US" sz="2400" b="1" dirty="0">
                <a:latin typeface="Times New Roman" pitchFamily="18" charset="0"/>
                <a:ea typeface="楷体" pitchFamily="49" charset="-122"/>
                <a:cs typeface="Times New Roman" pitchFamily="18" charset="0"/>
              </a:rPr>
              <a:t>接口</a:t>
            </a:r>
            <a:endParaRPr lang="zh-CN" altLang="en-US" dirty="0">
              <a:latin typeface="Times New Roman" pitchFamily="18" charset="0"/>
              <a:ea typeface="楷体" pitchFamily="49" charset="-122"/>
              <a:cs typeface="Times New Roman" pitchFamily="18" charset="0"/>
            </a:endParaRPr>
          </a:p>
          <a:p>
            <a:pPr>
              <a:lnSpc>
                <a:spcPct val="90000"/>
              </a:lnSpc>
            </a:pPr>
            <a:r>
              <a:rPr lang="en-US" altLang="zh-CN" sz="2400" dirty="0">
                <a:latin typeface="Times New Roman" pitchFamily="18" charset="0"/>
                <a:ea typeface="楷体" pitchFamily="49" charset="-122"/>
                <a:cs typeface="Times New Roman" pitchFamily="18" charset="0"/>
              </a:rPr>
              <a:t>I/O system calls encapsulate device behaviors in generic classes</a:t>
            </a:r>
            <a:r>
              <a:rPr lang="zh-CN" altLang="en-US" sz="2400" dirty="0">
                <a:latin typeface="Times New Roman" pitchFamily="18" charset="0"/>
                <a:ea typeface="楷体" pitchFamily="49" charset="-122"/>
                <a:cs typeface="Times New Roman" pitchFamily="18" charset="0"/>
              </a:rPr>
              <a:t>，</a:t>
            </a:r>
            <a:r>
              <a:rPr lang="zh-CN" altLang="en-US" sz="1800" b="1" dirty="0">
                <a:solidFill>
                  <a:srgbClr val="0000FF"/>
                </a:solidFill>
                <a:latin typeface="Times New Roman" pitchFamily="18" charset="0"/>
                <a:ea typeface="楷体" pitchFamily="49" charset="-122"/>
                <a:cs typeface="Times New Roman" pitchFamily="18" charset="0"/>
              </a:rPr>
              <a:t>如块设备</a:t>
            </a:r>
            <a:r>
              <a:rPr lang="en-US" altLang="zh-CN" sz="1800" b="1" dirty="0">
                <a:solidFill>
                  <a:srgbClr val="0000FF"/>
                </a:solidFill>
                <a:latin typeface="Times New Roman" pitchFamily="18" charset="0"/>
                <a:ea typeface="楷体" pitchFamily="49" charset="-122"/>
                <a:cs typeface="Times New Roman" pitchFamily="18" charset="0"/>
              </a:rPr>
              <a:t>I/O</a:t>
            </a:r>
            <a:r>
              <a:rPr lang="zh-CN" altLang="en-US" sz="1800" b="1" dirty="0">
                <a:solidFill>
                  <a:srgbClr val="0000FF"/>
                </a:solidFill>
                <a:latin typeface="Times New Roman" pitchFamily="18" charset="0"/>
                <a:ea typeface="楷体" pitchFamily="49" charset="-122"/>
                <a:cs typeface="Times New Roman" pitchFamily="18" charset="0"/>
              </a:rPr>
              <a:t>系统调用包括磁盘、磁带、光盘等一系列块设备的</a:t>
            </a:r>
            <a:r>
              <a:rPr lang="en-US" altLang="zh-CN" sz="1800" b="1" dirty="0">
                <a:solidFill>
                  <a:srgbClr val="0000FF"/>
                </a:solidFill>
                <a:latin typeface="Times New Roman" pitchFamily="18" charset="0"/>
                <a:ea typeface="楷体" pitchFamily="49" charset="-122"/>
                <a:cs typeface="Times New Roman" pitchFamily="18" charset="0"/>
              </a:rPr>
              <a:t>read</a:t>
            </a:r>
            <a:r>
              <a:rPr lang="zh-CN" altLang="en-US" sz="1800" b="1" dirty="0">
                <a:solidFill>
                  <a:srgbClr val="0000FF"/>
                </a:solidFill>
                <a:latin typeface="Times New Roman" pitchFamily="18" charset="0"/>
                <a:ea typeface="楷体" pitchFamily="49" charset="-122"/>
                <a:cs typeface="Times New Roman" pitchFamily="18" charset="0"/>
              </a:rPr>
              <a:t>、</a:t>
            </a:r>
            <a:r>
              <a:rPr lang="en-US" altLang="zh-CN" sz="1800" b="1" dirty="0">
                <a:solidFill>
                  <a:srgbClr val="0000FF"/>
                </a:solidFill>
                <a:latin typeface="Times New Roman" pitchFamily="18" charset="0"/>
                <a:ea typeface="楷体" pitchFamily="49" charset="-122"/>
                <a:cs typeface="Times New Roman" pitchFamily="18" charset="0"/>
              </a:rPr>
              <a:t>write</a:t>
            </a:r>
            <a:r>
              <a:rPr lang="zh-CN" altLang="en-US" sz="1800" b="1" dirty="0">
                <a:solidFill>
                  <a:srgbClr val="0000FF"/>
                </a:solidFill>
                <a:latin typeface="Times New Roman" pitchFamily="18" charset="0"/>
                <a:ea typeface="楷体" pitchFamily="49" charset="-122"/>
                <a:cs typeface="Times New Roman" pitchFamily="18" charset="0"/>
              </a:rPr>
              <a:t>、</a:t>
            </a:r>
            <a:r>
              <a:rPr lang="en-US" altLang="zh-CN" sz="1800" b="1" dirty="0">
                <a:solidFill>
                  <a:srgbClr val="0000FF"/>
                </a:solidFill>
                <a:latin typeface="Times New Roman" pitchFamily="18" charset="0"/>
                <a:ea typeface="楷体" pitchFamily="49" charset="-122"/>
                <a:cs typeface="Times New Roman" pitchFamily="18" charset="0"/>
              </a:rPr>
              <a:t>seek</a:t>
            </a:r>
            <a:r>
              <a:rPr lang="zh-CN" altLang="en-US" sz="1800" b="1" dirty="0">
                <a:solidFill>
                  <a:srgbClr val="0000FF"/>
                </a:solidFill>
                <a:latin typeface="Times New Roman" pitchFamily="18" charset="0"/>
                <a:ea typeface="楷体" pitchFamily="49" charset="-122"/>
                <a:cs typeface="Times New Roman" pitchFamily="18" charset="0"/>
              </a:rPr>
              <a:t>。</a:t>
            </a:r>
            <a:endParaRPr lang="zh-CN" altLang="en-US" sz="2400" dirty="0">
              <a:latin typeface="Times New Roman" pitchFamily="18" charset="0"/>
              <a:ea typeface="楷体" pitchFamily="49" charset="-122"/>
              <a:cs typeface="Times New Roman" pitchFamily="18" charset="0"/>
            </a:endParaRPr>
          </a:p>
          <a:p>
            <a:pPr>
              <a:lnSpc>
                <a:spcPct val="90000"/>
              </a:lnSpc>
            </a:pPr>
            <a:r>
              <a:rPr lang="en-US" altLang="zh-CN" sz="2400" dirty="0">
                <a:latin typeface="Times New Roman" pitchFamily="18" charset="0"/>
                <a:ea typeface="楷体" pitchFamily="49" charset="-122"/>
                <a:cs typeface="Times New Roman" pitchFamily="18" charset="0"/>
              </a:rPr>
              <a:t>Device-driver(</a:t>
            </a:r>
            <a:r>
              <a:rPr lang="zh-CN" altLang="en-US" sz="2400" b="1" dirty="0">
                <a:latin typeface="Times New Roman" pitchFamily="18" charset="0"/>
                <a:ea typeface="楷体" pitchFamily="49" charset="-122"/>
                <a:cs typeface="Times New Roman" pitchFamily="18" charset="0"/>
              </a:rPr>
              <a:t>设备驱动</a:t>
            </a:r>
            <a:r>
              <a:rPr lang="en-US" altLang="zh-CN" sz="2400" b="1" dirty="0">
                <a:latin typeface="Times New Roman" pitchFamily="18" charset="0"/>
                <a:ea typeface="楷体" pitchFamily="49" charset="-122"/>
                <a:cs typeface="Times New Roman" pitchFamily="18" charset="0"/>
              </a:rPr>
              <a:t>)</a:t>
            </a:r>
            <a:r>
              <a:rPr lang="en-US" altLang="zh-CN" sz="2400" dirty="0">
                <a:latin typeface="Times New Roman" pitchFamily="18" charset="0"/>
                <a:ea typeface="楷体" pitchFamily="49" charset="-122"/>
                <a:cs typeface="Times New Roman" pitchFamily="18" charset="0"/>
              </a:rPr>
              <a:t>layer hides differences among I/O controllers from kernel</a:t>
            </a:r>
          </a:p>
          <a:p>
            <a:pPr>
              <a:lnSpc>
                <a:spcPct val="90000"/>
              </a:lnSpc>
            </a:pPr>
            <a:r>
              <a:rPr lang="en-US" altLang="zh-CN" sz="2400" dirty="0">
                <a:latin typeface="Times New Roman" pitchFamily="18" charset="0"/>
                <a:ea typeface="楷体" pitchFamily="49" charset="-122"/>
                <a:cs typeface="Times New Roman" pitchFamily="18" charset="0"/>
              </a:rPr>
              <a:t>Devices vary in many dimensions</a:t>
            </a:r>
          </a:p>
          <a:p>
            <a:pPr lvl="1">
              <a:lnSpc>
                <a:spcPct val="90000"/>
              </a:lnSpc>
            </a:pPr>
            <a:r>
              <a:rPr lang="en-US" altLang="zh-CN" sz="2000" b="1" dirty="0">
                <a:solidFill>
                  <a:srgbClr val="FF6600"/>
                </a:solidFill>
                <a:latin typeface="Times New Roman" pitchFamily="18" charset="0"/>
                <a:ea typeface="楷体" pitchFamily="49" charset="-122"/>
                <a:cs typeface="Times New Roman" pitchFamily="18" charset="0"/>
              </a:rPr>
              <a:t>Character-stream or block</a:t>
            </a:r>
            <a:r>
              <a:rPr lang="en-US" altLang="zh-CN" sz="1800" b="1" dirty="0">
                <a:solidFill>
                  <a:srgbClr val="FF6600"/>
                </a:solidFill>
                <a:latin typeface="Times New Roman" pitchFamily="18" charset="0"/>
                <a:ea typeface="楷体" pitchFamily="49" charset="-122"/>
                <a:cs typeface="Times New Roman" pitchFamily="18" charset="0"/>
              </a:rPr>
              <a:t>          </a:t>
            </a:r>
            <a:r>
              <a:rPr lang="zh-CN" altLang="en-US" sz="1800" b="1" dirty="0">
                <a:solidFill>
                  <a:srgbClr val="FF6600"/>
                </a:solidFill>
                <a:latin typeface="Times New Roman" pitchFamily="18" charset="0"/>
                <a:ea typeface="楷体" pitchFamily="49" charset="-122"/>
                <a:cs typeface="Times New Roman" pitchFamily="18" charset="0"/>
              </a:rPr>
              <a:t>字符流或者块设备</a:t>
            </a:r>
            <a:endParaRPr lang="en-US" altLang="zh-CN" sz="1800" b="1" dirty="0">
              <a:solidFill>
                <a:srgbClr val="FF6600"/>
              </a:solidFill>
              <a:latin typeface="Times New Roman" pitchFamily="18" charset="0"/>
              <a:ea typeface="楷体" pitchFamily="49" charset="-122"/>
              <a:cs typeface="Times New Roman" pitchFamily="18" charset="0"/>
            </a:endParaRPr>
          </a:p>
          <a:p>
            <a:pPr lvl="1">
              <a:lnSpc>
                <a:spcPct val="90000"/>
              </a:lnSpc>
            </a:pPr>
            <a:r>
              <a:rPr lang="en-US" altLang="zh-CN" sz="2000" b="1" dirty="0">
                <a:latin typeface="Times New Roman" pitchFamily="18" charset="0"/>
                <a:ea typeface="楷体" pitchFamily="49" charset="-122"/>
                <a:cs typeface="Times New Roman" pitchFamily="18" charset="0"/>
              </a:rPr>
              <a:t>Sequential or random-access</a:t>
            </a:r>
            <a:r>
              <a:rPr lang="en-US" altLang="zh-CN" sz="1800" b="1" dirty="0">
                <a:latin typeface="Times New Roman" pitchFamily="18" charset="0"/>
                <a:ea typeface="楷体" pitchFamily="49" charset="-122"/>
                <a:cs typeface="Times New Roman" pitchFamily="18" charset="0"/>
              </a:rPr>
              <a:t>    </a:t>
            </a:r>
            <a:r>
              <a:rPr lang="zh-CN" altLang="en-US" sz="1800" b="1" dirty="0">
                <a:latin typeface="Times New Roman" pitchFamily="18" charset="0"/>
                <a:ea typeface="楷体" pitchFamily="49" charset="-122"/>
                <a:cs typeface="Times New Roman" pitchFamily="18" charset="0"/>
              </a:rPr>
              <a:t>顺序或随机访问设备</a:t>
            </a:r>
          </a:p>
          <a:p>
            <a:pPr lvl="1">
              <a:lnSpc>
                <a:spcPct val="90000"/>
              </a:lnSpc>
            </a:pPr>
            <a:r>
              <a:rPr kumimoji="0" lang="en-US" altLang="zh-CN" sz="2000" b="1" dirty="0">
                <a:latin typeface="Times New Roman" pitchFamily="18" charset="0"/>
                <a:ea typeface="楷体" pitchFamily="49" charset="-122"/>
                <a:cs typeface="Times New Roman" pitchFamily="18" charset="0"/>
              </a:rPr>
              <a:t>Synchronous or </a:t>
            </a:r>
            <a:r>
              <a:rPr kumimoji="0" lang="en-US" altLang="zh-CN" sz="2000" b="1" dirty="0" err="1">
                <a:latin typeface="Times New Roman" pitchFamily="18" charset="0"/>
                <a:ea typeface="楷体" pitchFamily="49" charset="-122"/>
                <a:cs typeface="Times New Roman" pitchFamily="18" charset="0"/>
              </a:rPr>
              <a:t>aSynchronous</a:t>
            </a:r>
            <a:r>
              <a:rPr kumimoji="0" lang="en-US" altLang="zh-CN" sz="1800" b="1" dirty="0">
                <a:latin typeface="Times New Roman" pitchFamily="18" charset="0"/>
                <a:ea typeface="楷体" pitchFamily="49" charset="-122"/>
                <a:cs typeface="Times New Roman" pitchFamily="18" charset="0"/>
              </a:rPr>
              <a:t>      </a:t>
            </a:r>
            <a:r>
              <a:rPr kumimoji="0" lang="zh-CN" altLang="en-US" sz="1800" b="1" dirty="0">
                <a:latin typeface="Times New Roman" pitchFamily="18" charset="0"/>
                <a:ea typeface="楷体" pitchFamily="49" charset="-122"/>
                <a:cs typeface="Times New Roman" pitchFamily="18" charset="0"/>
              </a:rPr>
              <a:t>同步或异步</a:t>
            </a:r>
          </a:p>
          <a:p>
            <a:pPr lvl="1">
              <a:lnSpc>
                <a:spcPct val="90000"/>
              </a:lnSpc>
            </a:pPr>
            <a:r>
              <a:rPr lang="en-US" altLang="zh-CN" sz="2000" b="1" dirty="0">
                <a:latin typeface="Times New Roman" pitchFamily="18" charset="0"/>
                <a:ea typeface="楷体" pitchFamily="49" charset="-122"/>
                <a:cs typeface="Times New Roman" pitchFamily="18" charset="0"/>
              </a:rPr>
              <a:t>Sharable or dedicated</a:t>
            </a:r>
            <a:r>
              <a:rPr lang="en-US" altLang="zh-CN" sz="1800" b="1" dirty="0">
                <a:latin typeface="Times New Roman" pitchFamily="18" charset="0"/>
                <a:ea typeface="楷体" pitchFamily="49" charset="-122"/>
                <a:cs typeface="Times New Roman" pitchFamily="18" charset="0"/>
              </a:rPr>
              <a:t>                    </a:t>
            </a:r>
            <a:r>
              <a:rPr lang="zh-CN" altLang="en-US" sz="1800" b="1" dirty="0">
                <a:latin typeface="Times New Roman" pitchFamily="18" charset="0"/>
                <a:ea typeface="楷体" pitchFamily="49" charset="-122"/>
                <a:cs typeface="Times New Roman" pitchFamily="18" charset="0"/>
              </a:rPr>
              <a:t>共享或独占设备</a:t>
            </a:r>
            <a:endParaRPr lang="en-US" altLang="zh-CN" sz="1800" b="1" dirty="0">
              <a:latin typeface="Times New Roman" pitchFamily="18" charset="0"/>
              <a:ea typeface="楷体" pitchFamily="49" charset="-122"/>
              <a:cs typeface="Times New Roman" pitchFamily="18" charset="0"/>
            </a:endParaRPr>
          </a:p>
          <a:p>
            <a:pPr lvl="1">
              <a:lnSpc>
                <a:spcPct val="90000"/>
              </a:lnSpc>
            </a:pPr>
            <a:r>
              <a:rPr lang="en-US" altLang="zh-CN" sz="2000" b="1" dirty="0">
                <a:latin typeface="Times New Roman" pitchFamily="18" charset="0"/>
                <a:ea typeface="楷体" pitchFamily="49" charset="-122"/>
                <a:cs typeface="Times New Roman" pitchFamily="18" charset="0"/>
              </a:rPr>
              <a:t>Speed of operation</a:t>
            </a:r>
            <a:r>
              <a:rPr lang="en-US" altLang="zh-CN" sz="1800" b="1" dirty="0">
                <a:latin typeface="Times New Roman" pitchFamily="18" charset="0"/>
                <a:ea typeface="楷体" pitchFamily="49" charset="-122"/>
                <a:cs typeface="Times New Roman" pitchFamily="18" charset="0"/>
              </a:rPr>
              <a:t>              </a:t>
            </a:r>
            <a:r>
              <a:rPr lang="zh-CN" altLang="en-US" sz="1800" b="1" dirty="0">
                <a:latin typeface="Times New Roman" pitchFamily="18" charset="0"/>
                <a:ea typeface="楷体" pitchFamily="49" charset="-122"/>
                <a:cs typeface="Times New Roman" pitchFamily="18" charset="0"/>
              </a:rPr>
              <a:t>操作速度（快速、中速、慢速）</a:t>
            </a:r>
          </a:p>
          <a:p>
            <a:pPr lvl="1">
              <a:lnSpc>
                <a:spcPct val="90000"/>
              </a:lnSpc>
            </a:pPr>
            <a:r>
              <a:rPr lang="en-US" altLang="zh-CN" sz="2000" b="1" dirty="0">
                <a:latin typeface="Times New Roman" pitchFamily="18" charset="0"/>
                <a:ea typeface="楷体" pitchFamily="49" charset="-122"/>
                <a:cs typeface="Times New Roman" pitchFamily="18" charset="0"/>
              </a:rPr>
              <a:t>read-write, read only, or write only</a:t>
            </a:r>
            <a:r>
              <a:rPr lang="en-US" altLang="zh-CN" sz="1800" b="1" dirty="0">
                <a:latin typeface="Times New Roman" pitchFamily="18" charset="0"/>
                <a:ea typeface="楷体" pitchFamily="49" charset="-122"/>
                <a:cs typeface="Times New Roman" pitchFamily="18" charset="0"/>
              </a:rPr>
              <a:t>  </a:t>
            </a:r>
            <a:r>
              <a:rPr lang="zh-CN" altLang="en-US" sz="1800" b="1" dirty="0">
                <a:latin typeface="Times New Roman" pitchFamily="18" charset="0"/>
                <a:ea typeface="楷体" pitchFamily="49" charset="-122"/>
                <a:cs typeface="Times New Roman" pitchFamily="18" charset="0"/>
              </a:rPr>
              <a:t>读写、只读、只写设备</a:t>
            </a:r>
            <a:endParaRPr lang="en-US" altLang="zh-CN" sz="1800" b="1" dirty="0">
              <a:latin typeface="Times New Roman" pitchFamily="18" charset="0"/>
              <a:ea typeface="楷体" pitchFamily="49" charset="-122"/>
              <a:cs typeface="Times New Roman"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altLang="zh-CN"/>
              <a:t>A Kernel I/O Structure</a:t>
            </a:r>
            <a:endParaRPr lang="en-US" altLang="zh-CN" sz="2400"/>
          </a:p>
        </p:txBody>
      </p:sp>
      <p:sp>
        <p:nvSpPr>
          <p:cNvPr id="2" name="内容占位符 1"/>
          <p:cNvSpPr>
            <a:spLocks noGrp="1"/>
          </p:cNvSpPr>
          <p:nvPr>
            <p:ph idx="1"/>
          </p:nvPr>
        </p:nvSpPr>
        <p:spPr/>
        <p:txBody>
          <a:bodyPr/>
          <a:lstStyle/>
          <a:p>
            <a:endParaRPr lang="zh-CN" altLang="en-US"/>
          </a:p>
        </p:txBody>
      </p:sp>
      <p:pic>
        <p:nvPicPr>
          <p:cNvPr id="2048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0675" y="1338263"/>
            <a:ext cx="6299200" cy="4741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4" name="Oval 4"/>
          <p:cNvSpPr>
            <a:spLocks noChangeArrowheads="1"/>
          </p:cNvSpPr>
          <p:nvPr/>
        </p:nvSpPr>
        <p:spPr bwMode="auto">
          <a:xfrm>
            <a:off x="3041651" y="2881314"/>
            <a:ext cx="6507163" cy="993775"/>
          </a:xfrm>
          <a:prstGeom prst="ellipse">
            <a:avLst/>
          </a:prstGeom>
          <a:noFill/>
          <a:ln w="9525">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ltLang="zh-CN" dirty="0">
                <a:latin typeface="Times New Roman" panose="02020603050405020304" pitchFamily="18" charset="0"/>
                <a:cs typeface="Times New Roman" panose="02020603050405020304" pitchFamily="18" charset="0"/>
              </a:rPr>
              <a:t>Characteristics of I/O Devices</a:t>
            </a:r>
            <a:endParaRPr lang="en-US" altLang="zh-CN" sz="2400" dirty="0">
              <a:latin typeface="Times New Roman" panose="02020603050405020304" pitchFamily="18" charset="0"/>
              <a:cs typeface="Times New Roman" panose="02020603050405020304" pitchFamily="18" charset="0"/>
            </a:endParaRPr>
          </a:p>
        </p:txBody>
      </p:sp>
      <p:sp>
        <p:nvSpPr>
          <p:cNvPr id="2" name="内容占位符 1"/>
          <p:cNvSpPr>
            <a:spLocks noGrp="1"/>
          </p:cNvSpPr>
          <p:nvPr>
            <p:ph idx="1"/>
          </p:nvPr>
        </p:nvSpPr>
        <p:spPr/>
        <p:txBody>
          <a:bodyPr/>
          <a:lstStyle/>
          <a:p>
            <a:endParaRPr lang="zh-CN" altLang="en-US"/>
          </a:p>
        </p:txBody>
      </p:sp>
      <p:pic>
        <p:nvPicPr>
          <p:cNvPr id="2150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3350" y="1200151"/>
            <a:ext cx="6889750" cy="4900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altLang="zh-CN"/>
              <a:t>Block and Character Devices</a:t>
            </a:r>
            <a:r>
              <a:rPr lang="zh-CN" altLang="en-US" sz="2400">
                <a:ea typeface="宋体" pitchFamily="2" charset="-122"/>
              </a:rPr>
              <a:t>（块和字符设备）</a:t>
            </a:r>
          </a:p>
        </p:txBody>
      </p:sp>
      <p:sp>
        <p:nvSpPr>
          <p:cNvPr id="22531" name="Rectangle 3"/>
          <p:cNvSpPr>
            <a:spLocks noGrp="1" noChangeArrowheads="1"/>
          </p:cNvSpPr>
          <p:nvPr>
            <p:ph idx="1"/>
          </p:nvPr>
        </p:nvSpPr>
        <p:spPr/>
        <p:txBody>
          <a:bodyPr/>
          <a:lstStyle/>
          <a:p>
            <a:r>
              <a:rPr lang="en-US" altLang="zh-CN" sz="2400" b="1" dirty="0">
                <a:solidFill>
                  <a:srgbClr val="FF6600"/>
                </a:solidFill>
                <a:latin typeface="Times New Roman" pitchFamily="18" charset="0"/>
                <a:ea typeface="楷体_GB2312" pitchFamily="49" charset="-122"/>
              </a:rPr>
              <a:t>Block devices</a:t>
            </a:r>
            <a:r>
              <a:rPr lang="zh-CN" altLang="en-US" sz="2400" b="1" dirty="0">
                <a:solidFill>
                  <a:srgbClr val="FF6600"/>
                </a:solidFill>
                <a:latin typeface="Times New Roman" pitchFamily="18" charset="0"/>
                <a:ea typeface="楷体_GB2312" pitchFamily="49" charset="-122"/>
              </a:rPr>
              <a:t>（块设备）</a:t>
            </a:r>
            <a:r>
              <a:rPr lang="zh-CN" altLang="en-US" sz="2000" dirty="0"/>
              <a:t> </a:t>
            </a:r>
            <a:r>
              <a:rPr lang="en-US" altLang="zh-CN" sz="2000" dirty="0"/>
              <a:t>include </a:t>
            </a:r>
            <a:r>
              <a:rPr lang="en-US" altLang="zh-CN" sz="2000" dirty="0">
                <a:solidFill>
                  <a:srgbClr val="3333FF"/>
                </a:solidFill>
              </a:rPr>
              <a:t>disk drives</a:t>
            </a:r>
          </a:p>
          <a:p>
            <a:pPr lvl="1"/>
            <a:r>
              <a:rPr lang="en-US" altLang="zh-CN" sz="2000" dirty="0"/>
              <a:t>Commands include read, write, seek </a:t>
            </a:r>
          </a:p>
          <a:p>
            <a:pPr lvl="1"/>
            <a:r>
              <a:rPr lang="en-US" altLang="zh-CN" sz="2000" dirty="0"/>
              <a:t>Raw I/O or file-system access</a:t>
            </a:r>
          </a:p>
          <a:p>
            <a:pPr lvl="1"/>
            <a:r>
              <a:rPr lang="en-US" altLang="zh-CN" sz="2000" dirty="0"/>
              <a:t>Memory-mapped file access possible</a:t>
            </a:r>
            <a:br>
              <a:rPr lang="en-US" altLang="zh-CN" sz="2000" dirty="0"/>
            </a:br>
            <a:endParaRPr lang="en-US" altLang="zh-CN" sz="2000" dirty="0"/>
          </a:p>
          <a:p>
            <a:r>
              <a:rPr lang="en-US" altLang="zh-CN" sz="2400" b="1" dirty="0">
                <a:solidFill>
                  <a:srgbClr val="FF6600"/>
                </a:solidFill>
                <a:latin typeface="Times New Roman" pitchFamily="18" charset="0"/>
                <a:ea typeface="楷体_GB2312" pitchFamily="49" charset="-122"/>
              </a:rPr>
              <a:t>Character devices </a:t>
            </a:r>
            <a:r>
              <a:rPr lang="zh-CN" altLang="en-US" sz="2400" b="1" dirty="0">
                <a:solidFill>
                  <a:srgbClr val="FF6600"/>
                </a:solidFill>
                <a:latin typeface="Times New Roman" pitchFamily="18" charset="0"/>
                <a:ea typeface="楷体_GB2312" pitchFamily="49" charset="-122"/>
              </a:rPr>
              <a:t>（字符设备）</a:t>
            </a:r>
            <a:r>
              <a:rPr lang="en-US" altLang="zh-CN" sz="2000" dirty="0"/>
              <a:t> include </a:t>
            </a:r>
            <a:r>
              <a:rPr lang="en-US" altLang="zh-CN" sz="2000" dirty="0">
                <a:solidFill>
                  <a:srgbClr val="3333FF"/>
                </a:solidFill>
              </a:rPr>
              <a:t>keyboards, mice, serial ports</a:t>
            </a:r>
          </a:p>
          <a:p>
            <a:pPr lvl="1"/>
            <a:r>
              <a:rPr lang="en-US" altLang="zh-CN" sz="2000" dirty="0"/>
              <a:t>Commands include </a:t>
            </a:r>
            <a:r>
              <a:rPr lang="en-US" altLang="zh-CN" sz="2000" dirty="0">
                <a:latin typeface="Courier New" pitchFamily="49" charset="0"/>
              </a:rPr>
              <a:t>get(), put()</a:t>
            </a:r>
            <a:endParaRPr lang="en-US" altLang="zh-CN" sz="2000" dirty="0"/>
          </a:p>
          <a:p>
            <a:pPr lvl="1"/>
            <a:r>
              <a:rPr lang="en-US" altLang="zh-CN" sz="2000" dirty="0"/>
              <a:t>Libraries layered on top allow line editing</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ltLang="zh-CN"/>
              <a:t>Network Devices</a:t>
            </a:r>
            <a:r>
              <a:rPr lang="zh-CN" altLang="en-US">
                <a:ea typeface="宋体" pitchFamily="2" charset="-122"/>
              </a:rPr>
              <a:t>（网络设备）</a:t>
            </a:r>
          </a:p>
        </p:txBody>
      </p:sp>
      <p:sp>
        <p:nvSpPr>
          <p:cNvPr id="23555" name="Rectangle 3"/>
          <p:cNvSpPr>
            <a:spLocks noGrp="1" noChangeArrowheads="1"/>
          </p:cNvSpPr>
          <p:nvPr>
            <p:ph idx="1"/>
          </p:nvPr>
        </p:nvSpPr>
        <p:spPr/>
        <p:txBody>
          <a:bodyPr/>
          <a:lstStyle/>
          <a:p>
            <a:r>
              <a:rPr lang="en-US" altLang="zh-CN" sz="2000" dirty="0"/>
              <a:t>Varying enough from block and character to have own interface</a:t>
            </a:r>
            <a:br>
              <a:rPr lang="en-US" altLang="zh-CN" sz="2000" dirty="0"/>
            </a:br>
            <a:endParaRPr lang="en-US" altLang="zh-CN" sz="2000" dirty="0"/>
          </a:p>
          <a:p>
            <a:r>
              <a:rPr lang="en-US" altLang="zh-CN" sz="2000" dirty="0"/>
              <a:t>Unix and Windows NT/9</a:t>
            </a:r>
            <a:r>
              <a:rPr lang="en-US" altLang="zh-CN" sz="2000" i="1" dirty="0"/>
              <a:t>x</a:t>
            </a:r>
            <a:r>
              <a:rPr lang="en-US" altLang="zh-CN" sz="2000" dirty="0"/>
              <a:t>/2000 include socket interface</a:t>
            </a:r>
          </a:p>
          <a:p>
            <a:pPr lvl="1"/>
            <a:r>
              <a:rPr lang="en-US" altLang="zh-CN" sz="2000" dirty="0"/>
              <a:t>Separates network protocol from network operation</a:t>
            </a:r>
          </a:p>
          <a:p>
            <a:pPr lvl="1"/>
            <a:r>
              <a:rPr lang="en-US" altLang="zh-CN" sz="2000" dirty="0"/>
              <a:t>Includes </a:t>
            </a:r>
            <a:r>
              <a:rPr lang="en-US" altLang="zh-CN" sz="2000" dirty="0">
                <a:latin typeface="Courier New" pitchFamily="49" charset="0"/>
              </a:rPr>
              <a:t>select()</a:t>
            </a:r>
            <a:r>
              <a:rPr lang="en-US" altLang="zh-CN" sz="2000" dirty="0"/>
              <a:t> functionality</a:t>
            </a:r>
            <a:br>
              <a:rPr lang="en-US" altLang="zh-CN" sz="2000" dirty="0"/>
            </a:br>
            <a:endParaRPr lang="en-US" altLang="zh-CN" sz="2000" dirty="0"/>
          </a:p>
          <a:p>
            <a:r>
              <a:rPr lang="en-US" altLang="zh-CN" sz="2000" dirty="0"/>
              <a:t>Approaches vary widely (pipes, FIFOs, streams, queues, mailboxes)</a:t>
            </a:r>
          </a:p>
          <a:p>
            <a:endParaRPr lang="en-US" altLang="zh-CN" sz="2000" dirty="0"/>
          </a:p>
          <a:p>
            <a:r>
              <a:rPr lang="en-US" altLang="zh-CN" dirty="0"/>
              <a:t>Linux</a:t>
            </a:r>
            <a:r>
              <a:rPr lang="zh-CN" altLang="en-US" dirty="0"/>
              <a:t>：</a:t>
            </a:r>
            <a:endParaRPr lang="en-US" altLang="zh-CN" dirty="0"/>
          </a:p>
          <a:p>
            <a:pPr lvl="1"/>
            <a:r>
              <a:rPr lang="zh-CN" altLang="en-US" b="1" dirty="0">
                <a:solidFill>
                  <a:srgbClr val="3333FF"/>
                </a:solidFill>
                <a:latin typeface="楷体" panose="02010609060101010101" pitchFamily="49" charset="-122"/>
                <a:ea typeface="楷体" panose="02010609060101010101" pitchFamily="49" charset="-122"/>
              </a:rPr>
              <a:t>块设备、字符设备、网卡设备</a:t>
            </a:r>
            <a:endParaRPr lang="en-US" altLang="zh-CN" b="1" dirty="0">
              <a:solidFill>
                <a:srgbClr val="3333FF"/>
              </a:solidFill>
              <a:latin typeface="楷体" panose="02010609060101010101" pitchFamily="49" charset="-122"/>
              <a:ea typeface="楷体" panose="02010609060101010101" pitchFamily="49"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altLang="zh-CN"/>
              <a:t>Clocks and Timers</a:t>
            </a:r>
            <a:r>
              <a:rPr lang="zh-CN" altLang="en-US" sz="2800">
                <a:ea typeface="宋体" pitchFamily="2" charset="-122"/>
              </a:rPr>
              <a:t>（</a:t>
            </a:r>
            <a:r>
              <a:rPr lang="zh-CN" altLang="en-US" sz="2800">
                <a:ea typeface="楷体_GB2312" pitchFamily="49" charset="-122"/>
              </a:rPr>
              <a:t>时钟和定时器）</a:t>
            </a:r>
            <a:endParaRPr lang="en-US" altLang="zh-CN" sz="2800">
              <a:ea typeface="楷体_GB2312" pitchFamily="49" charset="-122"/>
            </a:endParaRPr>
          </a:p>
        </p:txBody>
      </p:sp>
      <p:sp>
        <p:nvSpPr>
          <p:cNvPr id="24579" name="Rectangle 3"/>
          <p:cNvSpPr>
            <a:spLocks noGrp="1" noChangeArrowheads="1"/>
          </p:cNvSpPr>
          <p:nvPr>
            <p:ph idx="1"/>
          </p:nvPr>
        </p:nvSpPr>
        <p:spPr/>
        <p:txBody>
          <a:bodyPr/>
          <a:lstStyle/>
          <a:p>
            <a:r>
              <a:rPr lang="zh-CN" altLang="en-US" sz="2400" dirty="0">
                <a:latin typeface="楷体" pitchFamily="49" charset="-122"/>
                <a:ea typeface="楷体" pitchFamily="49" charset="-122"/>
              </a:rPr>
              <a:t>提供以下三个基本函数</a:t>
            </a:r>
          </a:p>
          <a:p>
            <a:pPr lvl="1"/>
            <a:r>
              <a:rPr lang="zh-CN" altLang="en-US" sz="2400" dirty="0">
                <a:latin typeface="楷体" pitchFamily="49" charset="-122"/>
                <a:ea typeface="楷体" pitchFamily="49" charset="-122"/>
              </a:rPr>
              <a:t>获取当前时间</a:t>
            </a:r>
          </a:p>
          <a:p>
            <a:pPr lvl="1"/>
            <a:r>
              <a:rPr lang="zh-CN" altLang="en-US" sz="2400" dirty="0">
                <a:latin typeface="楷体" pitchFamily="49" charset="-122"/>
                <a:ea typeface="楷体" pitchFamily="49" charset="-122"/>
              </a:rPr>
              <a:t>获取已经逝去的时间</a:t>
            </a:r>
          </a:p>
          <a:p>
            <a:pPr lvl="1"/>
            <a:r>
              <a:rPr lang="zh-CN" altLang="en-US" sz="2400" dirty="0">
                <a:latin typeface="楷体" pitchFamily="49" charset="-122"/>
                <a:ea typeface="楷体" pitchFamily="49" charset="-122"/>
              </a:rPr>
              <a:t>设置定时器以在</a:t>
            </a:r>
            <a:r>
              <a:rPr lang="en-US" altLang="zh-CN" sz="2400" dirty="0">
                <a:latin typeface="楷体" pitchFamily="49" charset="-122"/>
                <a:ea typeface="楷体" pitchFamily="49" charset="-122"/>
              </a:rPr>
              <a:t>T</a:t>
            </a:r>
            <a:r>
              <a:rPr lang="zh-CN" altLang="en-US" sz="2400" dirty="0">
                <a:latin typeface="楷体" pitchFamily="49" charset="-122"/>
                <a:ea typeface="楷体" pitchFamily="49" charset="-122"/>
              </a:rPr>
              <a:t>时触发操作</a:t>
            </a:r>
            <a:r>
              <a:rPr lang="en-US" altLang="zh-CN" sz="2400" dirty="0">
                <a:latin typeface="楷体" pitchFamily="49" charset="-122"/>
                <a:ea typeface="楷体" pitchFamily="49" charset="-122"/>
              </a:rPr>
              <a:t>X</a:t>
            </a:r>
          </a:p>
          <a:p>
            <a:r>
              <a:rPr lang="zh-CN" altLang="en-US" sz="2400" dirty="0">
                <a:latin typeface="楷体" pitchFamily="49" charset="-122"/>
                <a:ea typeface="楷体" pitchFamily="49" charset="-122"/>
              </a:rPr>
              <a:t>测量逝去时间和触发器操作的硬件称为可编程间隔定时器（</a:t>
            </a:r>
            <a:r>
              <a:rPr lang="en-US" altLang="zh-CN" sz="2400" dirty="0">
                <a:latin typeface="楷体" pitchFamily="49" charset="-122"/>
                <a:ea typeface="楷体" pitchFamily="49" charset="-122"/>
              </a:rPr>
              <a:t>programmable interval timer</a:t>
            </a:r>
            <a:r>
              <a:rPr lang="zh-CN" altLang="en-US" sz="2400" dirty="0">
                <a:latin typeface="楷体" pitchFamily="49" charset="-122"/>
                <a:ea typeface="楷体" pitchFamily="49" charset="-122"/>
              </a:rPr>
              <a:t>）</a:t>
            </a:r>
          </a:p>
          <a:p>
            <a:pPr lvl="1"/>
            <a:r>
              <a:rPr lang="zh-CN" altLang="en-US" sz="2400" dirty="0">
                <a:latin typeface="楷体" pitchFamily="49" charset="-122"/>
                <a:ea typeface="楷体" pitchFamily="49" charset="-122"/>
              </a:rPr>
              <a:t>可被设置为等待一定的时间，然后触发中断</a:t>
            </a:r>
          </a:p>
          <a:p>
            <a:pPr lvl="1"/>
            <a:r>
              <a:rPr lang="zh-CN" altLang="en-US" sz="2400" dirty="0">
                <a:latin typeface="楷体" pitchFamily="49" charset="-122"/>
                <a:ea typeface="楷体" pitchFamily="49" charset="-122"/>
              </a:rPr>
              <a:t>也可设置成做一次或重复多次以产生定时中断</a:t>
            </a:r>
          </a:p>
          <a:p>
            <a:endParaRPr lang="en-US" altLang="zh-CN" sz="2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altLang="zh-CN" sz="2800"/>
              <a:t>Blocking and Nonblocking I/O</a:t>
            </a:r>
            <a:r>
              <a:rPr lang="zh-CN" altLang="en-US" sz="2800">
                <a:ea typeface="宋体" pitchFamily="2" charset="-122"/>
              </a:rPr>
              <a:t>（</a:t>
            </a:r>
            <a:r>
              <a:rPr lang="zh-CN" altLang="en-US" sz="2000">
                <a:ea typeface="楷体_GB2312" pitchFamily="49" charset="-122"/>
              </a:rPr>
              <a:t>阻塞和非阻塞</a:t>
            </a:r>
            <a:r>
              <a:rPr lang="en-US" altLang="zh-CN" sz="2000">
                <a:ea typeface="楷体_GB2312" pitchFamily="49" charset="-122"/>
              </a:rPr>
              <a:t>I/O</a:t>
            </a:r>
            <a:r>
              <a:rPr lang="zh-CN" altLang="en-US" sz="2000">
                <a:ea typeface="楷体_GB2312" pitchFamily="49" charset="-122"/>
              </a:rPr>
              <a:t>）</a:t>
            </a:r>
          </a:p>
        </p:txBody>
      </p:sp>
      <p:sp>
        <p:nvSpPr>
          <p:cNvPr id="25603" name="Rectangle 3"/>
          <p:cNvSpPr>
            <a:spLocks noGrp="1" noChangeArrowheads="1"/>
          </p:cNvSpPr>
          <p:nvPr>
            <p:ph idx="1"/>
          </p:nvPr>
        </p:nvSpPr>
        <p:spPr/>
        <p:txBody>
          <a:bodyPr/>
          <a:lstStyle/>
          <a:p>
            <a:r>
              <a:rPr lang="en-US" altLang="zh-CN" sz="2400" b="1" dirty="0">
                <a:solidFill>
                  <a:srgbClr val="3366FF"/>
                </a:solidFill>
              </a:rPr>
              <a:t>Blocking </a:t>
            </a:r>
            <a:r>
              <a:rPr lang="en-US" altLang="zh-CN" sz="2400" dirty="0"/>
              <a:t>- process suspended until I/O completed </a:t>
            </a:r>
            <a:r>
              <a:rPr lang="zh-CN" altLang="en-US" sz="2400" dirty="0"/>
              <a:t>，</a:t>
            </a:r>
            <a:r>
              <a:rPr lang="zh-CN" altLang="en-US" sz="2000" dirty="0">
                <a:latin typeface="楷体" pitchFamily="49" charset="-122"/>
                <a:ea typeface="楷体" pitchFamily="49" charset="-122"/>
              </a:rPr>
              <a:t>进程挂起直到</a:t>
            </a:r>
            <a:r>
              <a:rPr lang="en-US" altLang="zh-CN" sz="2000" dirty="0">
                <a:latin typeface="楷体" pitchFamily="49" charset="-122"/>
                <a:ea typeface="楷体" pitchFamily="49" charset="-122"/>
              </a:rPr>
              <a:t>I/O</a:t>
            </a:r>
            <a:r>
              <a:rPr lang="zh-CN" altLang="en-US" sz="2000" dirty="0">
                <a:latin typeface="楷体" pitchFamily="49" charset="-122"/>
                <a:ea typeface="楷体" pitchFamily="49" charset="-122"/>
              </a:rPr>
              <a:t>完成为止</a:t>
            </a:r>
            <a:endParaRPr lang="en-US" altLang="zh-CN" sz="2000" dirty="0">
              <a:latin typeface="楷体" pitchFamily="49" charset="-122"/>
              <a:ea typeface="楷体" pitchFamily="49" charset="-122"/>
            </a:endParaRPr>
          </a:p>
          <a:p>
            <a:pPr lvl="1"/>
            <a:r>
              <a:rPr lang="en-US" altLang="zh-CN" sz="2000" dirty="0"/>
              <a:t>Easy to use and understand</a:t>
            </a:r>
          </a:p>
          <a:p>
            <a:pPr lvl="1"/>
            <a:r>
              <a:rPr lang="en-US" altLang="zh-CN" sz="2000" dirty="0"/>
              <a:t>Insufficient for some needs</a:t>
            </a:r>
          </a:p>
          <a:p>
            <a:pPr lvl="1"/>
            <a:endParaRPr lang="en-US" altLang="zh-CN" sz="2000" dirty="0"/>
          </a:p>
          <a:p>
            <a:r>
              <a:rPr lang="en-US" altLang="zh-CN" sz="2400" b="1" dirty="0" err="1">
                <a:solidFill>
                  <a:srgbClr val="3366FF"/>
                </a:solidFill>
              </a:rPr>
              <a:t>Nonblocking</a:t>
            </a:r>
            <a:r>
              <a:rPr lang="en-US" altLang="zh-CN" sz="2400" dirty="0"/>
              <a:t> - I/O call returns as much as available</a:t>
            </a:r>
            <a:r>
              <a:rPr lang="zh-CN" altLang="en-US" sz="2400" dirty="0"/>
              <a:t>，</a:t>
            </a:r>
            <a:r>
              <a:rPr lang="en-US" altLang="zh-CN" sz="2400" dirty="0"/>
              <a:t>I/O</a:t>
            </a:r>
            <a:r>
              <a:rPr lang="zh-CN" altLang="en-US" sz="2000" dirty="0">
                <a:latin typeface="楷体" pitchFamily="49" charset="-122"/>
                <a:ea typeface="楷体" pitchFamily="49" charset="-122"/>
              </a:rPr>
              <a:t>调用立刻返回</a:t>
            </a:r>
            <a:endParaRPr lang="en-US" altLang="zh-CN" sz="2000" dirty="0">
              <a:latin typeface="楷体" pitchFamily="49" charset="-122"/>
              <a:ea typeface="楷体" pitchFamily="49" charset="-122"/>
            </a:endParaRPr>
          </a:p>
          <a:p>
            <a:pPr lvl="1"/>
            <a:r>
              <a:rPr lang="en-US" altLang="zh-CN" sz="2000" dirty="0"/>
              <a:t>User interface, data copy (buffered I/O)</a:t>
            </a:r>
          </a:p>
          <a:p>
            <a:pPr lvl="1"/>
            <a:r>
              <a:rPr lang="en-US" altLang="zh-CN" sz="2000" dirty="0"/>
              <a:t>Implemented via </a:t>
            </a:r>
            <a:r>
              <a:rPr lang="en-US" altLang="zh-CN" sz="2000" dirty="0">
                <a:solidFill>
                  <a:srgbClr val="FF6600"/>
                </a:solidFill>
              </a:rPr>
              <a:t>multi-threading</a:t>
            </a:r>
          </a:p>
          <a:p>
            <a:pPr lvl="1"/>
            <a:r>
              <a:rPr lang="en-US" altLang="zh-CN" sz="2000" dirty="0"/>
              <a:t>Returns quickly with count of bytes read or written</a:t>
            </a:r>
          </a:p>
          <a:p>
            <a:endParaRPr lang="en-US" altLang="zh-CN" sz="2400" dirty="0"/>
          </a:p>
        </p:txBody>
      </p:sp>
    </p:spTree>
    <p:extLst>
      <p:ext uri="{BB962C8B-B14F-4D97-AF65-F5344CB8AC3E}">
        <p14:creationId xmlns:p14="http://schemas.microsoft.com/office/powerpoint/2010/main" val="31500317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altLang="zh-CN"/>
              <a:t>Two I/O Methods</a:t>
            </a:r>
          </a:p>
        </p:txBody>
      </p:sp>
      <p:sp>
        <p:nvSpPr>
          <p:cNvPr id="2" name="内容占位符 1"/>
          <p:cNvSpPr>
            <a:spLocks noGrp="1"/>
          </p:cNvSpPr>
          <p:nvPr>
            <p:ph idx="1"/>
          </p:nvPr>
        </p:nvSpPr>
        <p:spPr/>
        <p:txBody>
          <a:bodyPr/>
          <a:lstStyle/>
          <a:p>
            <a:endParaRPr lang="zh-CN" altLang="en-US"/>
          </a:p>
        </p:txBody>
      </p:sp>
      <p:sp>
        <p:nvSpPr>
          <p:cNvPr id="26627" name="Text Box 4"/>
          <p:cNvSpPr txBox="1">
            <a:spLocks noChangeArrowheads="1"/>
          </p:cNvSpPr>
          <p:nvPr/>
        </p:nvSpPr>
        <p:spPr bwMode="auto">
          <a:xfrm>
            <a:off x="4240214" y="4981576"/>
            <a:ext cx="1735137"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pPr>
            <a:r>
              <a:rPr lang="en-US" altLang="zh-CN">
                <a:latin typeface="Helvetica" pitchFamily="34" charset="0"/>
              </a:rPr>
              <a:t>Synchronous</a:t>
            </a:r>
          </a:p>
        </p:txBody>
      </p:sp>
      <p:sp>
        <p:nvSpPr>
          <p:cNvPr id="26628" name="Text Box 5"/>
          <p:cNvSpPr txBox="1">
            <a:spLocks noChangeArrowheads="1"/>
          </p:cNvSpPr>
          <p:nvPr/>
        </p:nvSpPr>
        <p:spPr bwMode="auto">
          <a:xfrm>
            <a:off x="6953250" y="5000626"/>
            <a:ext cx="30861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pPr>
            <a:r>
              <a:rPr lang="en-US" altLang="zh-CN">
                <a:latin typeface="Helvetica" pitchFamily="34" charset="0"/>
              </a:rPr>
              <a:t>Asynchronous</a:t>
            </a:r>
          </a:p>
        </p:txBody>
      </p:sp>
      <p:pic>
        <p:nvPicPr>
          <p:cNvPr id="2662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5257" y="1271588"/>
            <a:ext cx="7761968" cy="4535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altLang="zh-CN" sz="2800" dirty="0"/>
              <a:t>Asynchronous</a:t>
            </a:r>
            <a:r>
              <a:rPr lang="zh-CN" altLang="en-US" sz="2400" dirty="0">
                <a:latin typeface="楷体" pitchFamily="49" charset="-122"/>
                <a:ea typeface="楷体" pitchFamily="49" charset="-122"/>
              </a:rPr>
              <a:t>（异步） </a:t>
            </a:r>
            <a:endParaRPr lang="zh-CN" altLang="en-US" sz="2000" dirty="0">
              <a:latin typeface="楷体" pitchFamily="49" charset="-122"/>
              <a:ea typeface="楷体" pitchFamily="49" charset="-122"/>
            </a:endParaRPr>
          </a:p>
        </p:txBody>
      </p:sp>
      <p:sp>
        <p:nvSpPr>
          <p:cNvPr id="25603" name="Rectangle 3"/>
          <p:cNvSpPr>
            <a:spLocks noGrp="1" noChangeArrowheads="1"/>
          </p:cNvSpPr>
          <p:nvPr>
            <p:ph idx="1"/>
          </p:nvPr>
        </p:nvSpPr>
        <p:spPr/>
        <p:txBody>
          <a:bodyPr/>
          <a:lstStyle/>
          <a:p>
            <a:r>
              <a:rPr lang="en-US" altLang="zh-CN" sz="2400" b="1" dirty="0">
                <a:solidFill>
                  <a:srgbClr val="3366FF"/>
                </a:solidFill>
              </a:rPr>
              <a:t>Asynchronous</a:t>
            </a:r>
            <a:r>
              <a:rPr lang="zh-CN" altLang="en-US" sz="2400" b="1" dirty="0">
                <a:solidFill>
                  <a:srgbClr val="3366FF"/>
                </a:solidFill>
                <a:ea typeface="宋体" pitchFamily="2" charset="-122"/>
              </a:rPr>
              <a:t>（异步）</a:t>
            </a:r>
            <a:r>
              <a:rPr lang="zh-CN" altLang="en-US" sz="2400" dirty="0"/>
              <a:t> </a:t>
            </a:r>
            <a:r>
              <a:rPr lang="en-US" altLang="zh-CN" sz="2400" dirty="0"/>
              <a:t>- process runs while I/O executes</a:t>
            </a:r>
            <a:r>
              <a:rPr lang="zh-CN" altLang="en-US" sz="2400" dirty="0"/>
              <a:t>，</a:t>
            </a:r>
            <a:r>
              <a:rPr lang="zh-CN" altLang="en-US" sz="2400" dirty="0">
                <a:latin typeface="楷体" pitchFamily="49" charset="-122"/>
                <a:ea typeface="楷体" pitchFamily="49" charset="-122"/>
              </a:rPr>
              <a:t>进程与</a:t>
            </a:r>
            <a:r>
              <a:rPr lang="en-US" altLang="zh-CN" sz="2400" dirty="0">
                <a:latin typeface="楷体" pitchFamily="49" charset="-122"/>
                <a:ea typeface="楷体" pitchFamily="49" charset="-122"/>
              </a:rPr>
              <a:t>I/O</a:t>
            </a:r>
            <a:r>
              <a:rPr lang="zh-CN" altLang="en-US" sz="2400" dirty="0">
                <a:latin typeface="楷体" pitchFamily="49" charset="-122"/>
                <a:ea typeface="楷体" pitchFamily="49" charset="-122"/>
              </a:rPr>
              <a:t>同时运行</a:t>
            </a:r>
            <a:endParaRPr lang="en-US" altLang="zh-CN" sz="2400" dirty="0">
              <a:latin typeface="楷体" pitchFamily="49" charset="-122"/>
              <a:ea typeface="楷体" pitchFamily="49" charset="-122"/>
            </a:endParaRPr>
          </a:p>
          <a:p>
            <a:pPr lvl="1"/>
            <a:r>
              <a:rPr lang="en-US" altLang="zh-CN" sz="2000" dirty="0"/>
              <a:t>Difficult to use</a:t>
            </a:r>
          </a:p>
          <a:p>
            <a:pPr lvl="1"/>
            <a:r>
              <a:rPr lang="en-US" altLang="zh-CN" sz="2000" dirty="0"/>
              <a:t>I/O subsystem signals process when I/O completed</a:t>
            </a:r>
          </a:p>
          <a:p>
            <a:pPr lvl="1"/>
            <a:endParaRPr lang="en-US" altLang="zh-CN" sz="2000" dirty="0"/>
          </a:p>
          <a:p>
            <a:r>
              <a:rPr lang="zh-CN" altLang="en-US" sz="2400" dirty="0">
                <a:latin typeface="楷体" panose="02010609060101010101" pitchFamily="49" charset="-122"/>
                <a:ea typeface="楷体" panose="02010609060101010101" pitchFamily="49" charset="-122"/>
              </a:rPr>
              <a:t>非阻塞与异步系统调用的差别</a:t>
            </a:r>
            <a:r>
              <a:rPr lang="zh-CN" altLang="en-US" sz="2400" b="1" dirty="0">
                <a:solidFill>
                  <a:srgbClr val="FF0000"/>
                </a:solidFill>
                <a:latin typeface="楷体" panose="02010609060101010101" pitchFamily="49" charset="-122"/>
                <a:ea typeface="楷体" panose="02010609060101010101" pitchFamily="49" charset="-122"/>
              </a:rPr>
              <a:t>是</a:t>
            </a:r>
            <a:r>
              <a:rPr lang="en-US" altLang="zh-CN" sz="2400" b="1" dirty="0">
                <a:solidFill>
                  <a:srgbClr val="FF0000"/>
                </a:solidFill>
                <a:latin typeface="楷体" panose="02010609060101010101" pitchFamily="49" charset="-122"/>
                <a:ea typeface="楷体" panose="02010609060101010101" pitchFamily="49" charset="-122"/>
              </a:rPr>
              <a:t>:</a:t>
            </a:r>
          </a:p>
          <a:p>
            <a:pPr lvl="1"/>
            <a:r>
              <a:rPr lang="zh-CN" altLang="en-US" sz="2000" b="1" dirty="0">
                <a:solidFill>
                  <a:srgbClr val="FF0000"/>
                </a:solidFill>
                <a:latin typeface="楷体" panose="02010609060101010101" pitchFamily="49" charset="-122"/>
                <a:ea typeface="楷体" panose="02010609060101010101" pitchFamily="49" charset="-122"/>
              </a:rPr>
              <a:t>非阻塞</a:t>
            </a:r>
            <a:r>
              <a:rPr lang="en-US" altLang="zh-CN" sz="2000" b="1" dirty="0">
                <a:solidFill>
                  <a:srgbClr val="FF0000"/>
                </a:solidFill>
                <a:latin typeface="楷体" panose="02010609060101010101" pitchFamily="49" charset="-122"/>
                <a:ea typeface="楷体" panose="02010609060101010101" pitchFamily="49" charset="-122"/>
              </a:rPr>
              <a:t>read</a:t>
            </a:r>
            <a:r>
              <a:rPr lang="zh-CN" altLang="en-US" sz="2000" b="1" dirty="0">
                <a:solidFill>
                  <a:srgbClr val="FF0000"/>
                </a:solidFill>
                <a:latin typeface="楷体" panose="02010609060101010101" pitchFamily="49" charset="-122"/>
                <a:ea typeface="楷体" panose="02010609060101010101" pitchFamily="49" charset="-122"/>
              </a:rPr>
              <a:t>调用会马上返回</a:t>
            </a:r>
            <a:r>
              <a:rPr lang="zh-CN" altLang="en-US" sz="2000" b="1"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其所读取的数据可以等于或少于所要求的，或为零</a:t>
            </a:r>
            <a:r>
              <a:rPr lang="en-US" altLang="zh-CN" sz="2000" b="1" dirty="0">
                <a:latin typeface="楷体" panose="02010609060101010101" pitchFamily="49" charset="-122"/>
                <a:ea typeface="楷体" panose="02010609060101010101" pitchFamily="49" charset="-122"/>
              </a:rPr>
              <a:t>;</a:t>
            </a:r>
          </a:p>
          <a:p>
            <a:pPr lvl="1"/>
            <a:r>
              <a:rPr lang="zh-CN" altLang="en-US" sz="2000" b="1" dirty="0">
                <a:solidFill>
                  <a:srgbClr val="FF0000"/>
                </a:solidFill>
                <a:latin typeface="楷体" panose="02010609060101010101" pitchFamily="49" charset="-122"/>
                <a:ea typeface="楷体" panose="02010609060101010101" pitchFamily="49" charset="-122"/>
              </a:rPr>
              <a:t>异步</a:t>
            </a:r>
            <a:r>
              <a:rPr lang="en-US" altLang="zh-CN" sz="2000" b="1" dirty="0">
                <a:solidFill>
                  <a:srgbClr val="FF0000"/>
                </a:solidFill>
                <a:latin typeface="楷体" panose="02010609060101010101" pitchFamily="49" charset="-122"/>
                <a:ea typeface="楷体" panose="02010609060101010101" pitchFamily="49" charset="-122"/>
              </a:rPr>
              <a:t>read</a:t>
            </a:r>
            <a:r>
              <a:rPr lang="zh-CN" altLang="en-US" sz="2000" b="1" dirty="0">
                <a:solidFill>
                  <a:srgbClr val="FF0000"/>
                </a:solidFill>
                <a:latin typeface="楷体" panose="02010609060101010101" pitchFamily="49" charset="-122"/>
                <a:ea typeface="楷体" panose="02010609060101010101" pitchFamily="49" charset="-122"/>
              </a:rPr>
              <a:t>调用所要求的传输应完整地执行，其具体执行可以是将来某个特定时间</a:t>
            </a:r>
            <a:r>
              <a:rPr lang="zh-CN" altLang="en-US" sz="2000" dirty="0">
                <a:solidFill>
                  <a:srgbClr val="FF0000"/>
                </a:solidFill>
                <a:latin typeface="楷体" panose="02010609060101010101" pitchFamily="49" charset="-122"/>
                <a:ea typeface="楷体" panose="02010609060101010101" pitchFamily="49" charset="-122"/>
              </a:rPr>
              <a:t>。</a:t>
            </a:r>
          </a:p>
          <a:p>
            <a:endParaRPr lang="en-US" altLang="zh-CN" sz="2400" dirty="0"/>
          </a:p>
        </p:txBody>
      </p:sp>
    </p:spTree>
    <p:extLst>
      <p:ext uri="{BB962C8B-B14F-4D97-AF65-F5344CB8AC3E}">
        <p14:creationId xmlns:p14="http://schemas.microsoft.com/office/powerpoint/2010/main" val="1662471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solidFill>
                  <a:srgbClr val="00B050"/>
                </a:solidFill>
              </a:rPr>
              <a:t>13.4 Kernel I/O Subsystem</a:t>
            </a:r>
            <a:endParaRPr lang="zh-CN" altLang="en-US" dirty="0">
              <a:solidFill>
                <a:srgbClr val="00B050"/>
              </a:solidFill>
            </a:endParaRPr>
          </a:p>
        </p:txBody>
      </p:sp>
    </p:spTree>
    <p:extLst>
      <p:ext uri="{BB962C8B-B14F-4D97-AF65-F5344CB8AC3E}">
        <p14:creationId xmlns:p14="http://schemas.microsoft.com/office/powerpoint/2010/main" val="2174364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altLang="zh-CN"/>
              <a:t>Objectives</a:t>
            </a:r>
          </a:p>
        </p:txBody>
      </p:sp>
      <p:sp>
        <p:nvSpPr>
          <p:cNvPr id="5123" name="Rectangle 3"/>
          <p:cNvSpPr>
            <a:spLocks noGrp="1" noChangeArrowheads="1"/>
          </p:cNvSpPr>
          <p:nvPr>
            <p:ph idx="1"/>
          </p:nvPr>
        </p:nvSpPr>
        <p:spPr/>
        <p:txBody>
          <a:bodyPr/>
          <a:lstStyle/>
          <a:p>
            <a:r>
              <a:rPr lang="en-US" altLang="zh-CN" sz="2000"/>
              <a:t>Explore the structure of an operating system’s I/O subsystem</a:t>
            </a:r>
          </a:p>
          <a:p>
            <a:r>
              <a:rPr lang="en-US" altLang="zh-CN" sz="2000"/>
              <a:t>Discuss the principles of I/O hardware and its complexity</a:t>
            </a:r>
          </a:p>
          <a:p>
            <a:r>
              <a:rPr lang="en-US" altLang="zh-CN" sz="2000"/>
              <a:t>Provide details of the performance aspects of I/O hardware and software</a:t>
            </a:r>
          </a:p>
          <a:p>
            <a:endParaRPr lang="zh-CN" altLang="en-US" sz="18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en-US" altLang="zh-CN" sz="2800" dirty="0">
                <a:solidFill>
                  <a:srgbClr val="C00000"/>
                </a:solidFill>
                <a:ea typeface="宋体" pitchFamily="2" charset="-122"/>
              </a:rPr>
              <a:t> </a:t>
            </a:r>
            <a:r>
              <a:rPr lang="en-US" altLang="zh-CN" sz="2800" dirty="0">
                <a:solidFill>
                  <a:srgbClr val="C00000"/>
                </a:solidFill>
              </a:rPr>
              <a:t>Kernel I/O Subsystem</a:t>
            </a:r>
            <a:endParaRPr lang="zh-CN" altLang="en-US" sz="2800" dirty="0">
              <a:solidFill>
                <a:srgbClr val="C00000"/>
              </a:solidFill>
            </a:endParaRPr>
          </a:p>
        </p:txBody>
      </p:sp>
      <p:sp>
        <p:nvSpPr>
          <p:cNvPr id="27651" name="Rectangle 3"/>
          <p:cNvSpPr>
            <a:spLocks noGrp="1" noChangeArrowheads="1"/>
          </p:cNvSpPr>
          <p:nvPr>
            <p:ph idx="1"/>
          </p:nvPr>
        </p:nvSpPr>
        <p:spPr/>
        <p:txBody>
          <a:bodyPr/>
          <a:lstStyle/>
          <a:p>
            <a:r>
              <a:rPr lang="zh-CN" altLang="en-US" sz="2000" b="1" dirty="0">
                <a:latin typeface="Times New Roman" pitchFamily="18" charset="0"/>
                <a:ea typeface="楷体" pitchFamily="49" charset="-122"/>
                <a:cs typeface="Times New Roman" pitchFamily="18" charset="0"/>
              </a:rPr>
              <a:t>内核与</a:t>
            </a:r>
            <a:r>
              <a:rPr lang="en-US" altLang="zh-CN" sz="2000" b="1" dirty="0">
                <a:latin typeface="Times New Roman" pitchFamily="18" charset="0"/>
                <a:ea typeface="楷体" pitchFamily="49" charset="-122"/>
                <a:cs typeface="Times New Roman" pitchFamily="18" charset="0"/>
              </a:rPr>
              <a:t>I/O</a:t>
            </a:r>
            <a:r>
              <a:rPr lang="zh-CN" altLang="en-US" sz="2000" b="1" dirty="0">
                <a:latin typeface="Times New Roman" pitchFamily="18" charset="0"/>
                <a:ea typeface="楷体" pitchFamily="49" charset="-122"/>
                <a:cs typeface="Times New Roman" pitchFamily="18" charset="0"/>
              </a:rPr>
              <a:t>有关服务：</a:t>
            </a:r>
            <a:r>
              <a:rPr lang="en-US" altLang="zh-CN" sz="2000" b="1" dirty="0">
                <a:solidFill>
                  <a:srgbClr val="FF6600"/>
                </a:solidFill>
                <a:latin typeface="Times New Roman" pitchFamily="18" charset="0"/>
                <a:ea typeface="楷体" pitchFamily="49" charset="-122"/>
                <a:cs typeface="Times New Roman" pitchFamily="18" charset="0"/>
              </a:rPr>
              <a:t>I/O scheduling</a:t>
            </a:r>
            <a:r>
              <a:rPr lang="zh-CN" altLang="en-US" sz="2000" b="1" dirty="0">
                <a:solidFill>
                  <a:srgbClr val="FF6600"/>
                </a:solidFill>
                <a:latin typeface="Times New Roman" pitchFamily="18" charset="0"/>
                <a:ea typeface="楷体" pitchFamily="49" charset="-122"/>
                <a:cs typeface="Times New Roman" pitchFamily="18" charset="0"/>
              </a:rPr>
              <a:t>、</a:t>
            </a:r>
            <a:r>
              <a:rPr lang="en-US" altLang="zh-CN" sz="2000" b="1" dirty="0">
                <a:solidFill>
                  <a:srgbClr val="FF6600"/>
                </a:solidFill>
                <a:latin typeface="Times New Roman" pitchFamily="18" charset="0"/>
                <a:ea typeface="楷体" pitchFamily="49" charset="-122"/>
                <a:cs typeface="Times New Roman" pitchFamily="18" charset="0"/>
              </a:rPr>
              <a:t>buffering</a:t>
            </a:r>
            <a:r>
              <a:rPr lang="zh-CN" altLang="en-US" sz="2000" b="1" dirty="0">
                <a:solidFill>
                  <a:srgbClr val="FF6600"/>
                </a:solidFill>
                <a:latin typeface="Times New Roman" pitchFamily="18" charset="0"/>
                <a:ea typeface="楷体" pitchFamily="49" charset="-122"/>
                <a:cs typeface="Times New Roman" pitchFamily="18" charset="0"/>
              </a:rPr>
              <a:t>、</a:t>
            </a:r>
            <a:r>
              <a:rPr lang="en-US" altLang="zh-CN" sz="2000" b="1" dirty="0">
                <a:solidFill>
                  <a:srgbClr val="FF6600"/>
                </a:solidFill>
                <a:latin typeface="Times New Roman" pitchFamily="18" charset="0"/>
                <a:ea typeface="楷体" pitchFamily="49" charset="-122"/>
                <a:cs typeface="Times New Roman" pitchFamily="18" charset="0"/>
              </a:rPr>
              <a:t>caching</a:t>
            </a:r>
            <a:r>
              <a:rPr lang="zh-CN" altLang="en-US" sz="2000" b="1" dirty="0">
                <a:solidFill>
                  <a:srgbClr val="FF6600"/>
                </a:solidFill>
                <a:latin typeface="Times New Roman" pitchFamily="18" charset="0"/>
                <a:ea typeface="楷体" pitchFamily="49" charset="-122"/>
                <a:cs typeface="Times New Roman" pitchFamily="18" charset="0"/>
              </a:rPr>
              <a:t>、</a:t>
            </a:r>
            <a:r>
              <a:rPr lang="en-US" altLang="zh-CN" sz="2000" b="1" dirty="0">
                <a:solidFill>
                  <a:srgbClr val="FF6600"/>
                </a:solidFill>
                <a:latin typeface="Times New Roman" pitchFamily="18" charset="0"/>
                <a:ea typeface="楷体" pitchFamily="49" charset="-122"/>
                <a:cs typeface="Times New Roman" pitchFamily="18" charset="0"/>
              </a:rPr>
              <a:t>spooling</a:t>
            </a:r>
            <a:r>
              <a:rPr lang="zh-CN" altLang="en-US" sz="2000" b="1" dirty="0">
                <a:solidFill>
                  <a:srgbClr val="FF6600"/>
                </a:solidFill>
                <a:latin typeface="Times New Roman" pitchFamily="18" charset="0"/>
                <a:ea typeface="楷体" pitchFamily="49" charset="-122"/>
                <a:cs typeface="Times New Roman" pitchFamily="18" charset="0"/>
              </a:rPr>
              <a:t>（假脱机）、</a:t>
            </a:r>
            <a:r>
              <a:rPr lang="en-US" altLang="zh-CN" sz="2000" b="1" dirty="0">
                <a:solidFill>
                  <a:srgbClr val="FF6600"/>
                </a:solidFill>
                <a:latin typeface="Times New Roman" pitchFamily="18" charset="0"/>
                <a:ea typeface="楷体" pitchFamily="49" charset="-122"/>
                <a:cs typeface="Times New Roman" pitchFamily="18" charset="0"/>
              </a:rPr>
              <a:t>device reservation</a:t>
            </a:r>
            <a:r>
              <a:rPr lang="zh-CN" altLang="en-US" sz="2000" b="1" dirty="0">
                <a:solidFill>
                  <a:srgbClr val="FF6600"/>
                </a:solidFill>
                <a:latin typeface="Times New Roman" pitchFamily="18" charset="0"/>
                <a:ea typeface="楷体" pitchFamily="49" charset="-122"/>
                <a:cs typeface="Times New Roman" pitchFamily="18" charset="0"/>
              </a:rPr>
              <a:t>、</a:t>
            </a:r>
            <a:r>
              <a:rPr lang="en-US" altLang="zh-CN" sz="2000" b="1" dirty="0">
                <a:solidFill>
                  <a:srgbClr val="FF6600"/>
                </a:solidFill>
                <a:latin typeface="Times New Roman" pitchFamily="18" charset="0"/>
                <a:ea typeface="楷体" pitchFamily="49" charset="-122"/>
                <a:cs typeface="Times New Roman" pitchFamily="18" charset="0"/>
              </a:rPr>
              <a:t>and error handling.</a:t>
            </a:r>
          </a:p>
          <a:p>
            <a:r>
              <a:rPr lang="zh-CN" altLang="en-US" sz="2000" b="1" dirty="0">
                <a:latin typeface="Times New Roman" pitchFamily="18" charset="0"/>
                <a:ea typeface="楷体" pitchFamily="49" charset="-122"/>
                <a:cs typeface="Times New Roman" pitchFamily="18" charset="0"/>
              </a:rPr>
              <a:t>内核</a:t>
            </a:r>
            <a:r>
              <a:rPr lang="en-US" altLang="zh-CN" sz="2000" b="1" dirty="0">
                <a:latin typeface="Times New Roman" pitchFamily="18" charset="0"/>
                <a:ea typeface="楷体" pitchFamily="49" charset="-122"/>
                <a:cs typeface="Times New Roman" pitchFamily="18" charset="0"/>
              </a:rPr>
              <a:t>I/O</a:t>
            </a:r>
            <a:r>
              <a:rPr lang="zh-CN" altLang="en-US" sz="2000" b="1" dirty="0">
                <a:latin typeface="Times New Roman" pitchFamily="18" charset="0"/>
                <a:ea typeface="楷体" pitchFamily="49" charset="-122"/>
                <a:cs typeface="Times New Roman" pitchFamily="18" charset="0"/>
              </a:rPr>
              <a:t>子系统负责：</a:t>
            </a:r>
          </a:p>
          <a:p>
            <a:pPr lvl="1"/>
            <a:r>
              <a:rPr lang="zh-CN" altLang="en-US" sz="2000" dirty="0">
                <a:solidFill>
                  <a:srgbClr val="3333FF"/>
                </a:solidFill>
                <a:latin typeface="Times New Roman" pitchFamily="18" charset="0"/>
                <a:ea typeface="楷体" pitchFamily="49" charset="-122"/>
                <a:cs typeface="Times New Roman" pitchFamily="18" charset="0"/>
              </a:rPr>
              <a:t>文件和设备命名空间的管理</a:t>
            </a:r>
          </a:p>
          <a:p>
            <a:pPr lvl="1"/>
            <a:r>
              <a:rPr lang="zh-CN" altLang="en-US" sz="2000" dirty="0">
                <a:solidFill>
                  <a:srgbClr val="3333FF"/>
                </a:solidFill>
                <a:latin typeface="Times New Roman" pitchFamily="18" charset="0"/>
                <a:ea typeface="楷体" pitchFamily="49" charset="-122"/>
                <a:cs typeface="Times New Roman" pitchFamily="18" charset="0"/>
              </a:rPr>
              <a:t>文件和设备访问控制</a:t>
            </a:r>
          </a:p>
          <a:p>
            <a:pPr lvl="1"/>
            <a:r>
              <a:rPr lang="zh-CN" altLang="en-US" sz="2000" dirty="0">
                <a:solidFill>
                  <a:srgbClr val="3333FF"/>
                </a:solidFill>
                <a:latin typeface="Times New Roman" pitchFamily="18" charset="0"/>
                <a:ea typeface="楷体" pitchFamily="49" charset="-122"/>
                <a:cs typeface="Times New Roman" pitchFamily="18" charset="0"/>
              </a:rPr>
              <a:t>操作控制（</a:t>
            </a:r>
            <a:r>
              <a:rPr lang="en-US" altLang="zh-CN" sz="2000" dirty="0">
                <a:solidFill>
                  <a:srgbClr val="3333FF"/>
                </a:solidFill>
                <a:latin typeface="Times New Roman" pitchFamily="18" charset="0"/>
                <a:ea typeface="楷体" pitchFamily="49" charset="-122"/>
                <a:cs typeface="Times New Roman" pitchFamily="18" charset="0"/>
              </a:rPr>
              <a:t>for example, a modem cannot seek()</a:t>
            </a:r>
            <a:r>
              <a:rPr lang="zh-CN" altLang="en-US" sz="2000" dirty="0">
                <a:solidFill>
                  <a:srgbClr val="3333FF"/>
                </a:solidFill>
                <a:latin typeface="Times New Roman" pitchFamily="18" charset="0"/>
                <a:ea typeface="楷体" pitchFamily="49" charset="-122"/>
                <a:cs typeface="Times New Roman" pitchFamily="18" charset="0"/>
              </a:rPr>
              <a:t>）</a:t>
            </a:r>
          </a:p>
          <a:p>
            <a:pPr lvl="1"/>
            <a:r>
              <a:rPr lang="zh-CN" altLang="en-US" sz="2000" dirty="0">
                <a:solidFill>
                  <a:srgbClr val="3333FF"/>
                </a:solidFill>
                <a:latin typeface="Times New Roman" pitchFamily="18" charset="0"/>
                <a:ea typeface="楷体" pitchFamily="49" charset="-122"/>
                <a:cs typeface="Times New Roman" pitchFamily="18" charset="0"/>
              </a:rPr>
              <a:t>文件系统空间的分配</a:t>
            </a:r>
          </a:p>
          <a:p>
            <a:pPr lvl="1"/>
            <a:r>
              <a:rPr lang="zh-CN" altLang="en-US" sz="2000" dirty="0">
                <a:solidFill>
                  <a:srgbClr val="3333FF"/>
                </a:solidFill>
                <a:latin typeface="Times New Roman" pitchFamily="18" charset="0"/>
                <a:ea typeface="楷体" pitchFamily="49" charset="-122"/>
                <a:cs typeface="Times New Roman" pitchFamily="18" charset="0"/>
              </a:rPr>
              <a:t>设备分配</a:t>
            </a:r>
          </a:p>
          <a:p>
            <a:pPr lvl="1"/>
            <a:r>
              <a:rPr kumimoji="0" lang="zh-CN" altLang="en-US" sz="2000" dirty="0">
                <a:solidFill>
                  <a:srgbClr val="3333FF"/>
                </a:solidFill>
                <a:latin typeface="Times New Roman" pitchFamily="18" charset="0"/>
                <a:ea typeface="楷体" pitchFamily="49" charset="-122"/>
                <a:cs typeface="Times New Roman" pitchFamily="18" charset="0"/>
              </a:rPr>
              <a:t>缓冲、高速缓存、假脱机</a:t>
            </a:r>
          </a:p>
          <a:p>
            <a:pPr lvl="1"/>
            <a:r>
              <a:rPr kumimoji="0" lang="en-US" altLang="zh-CN" sz="2000" dirty="0">
                <a:solidFill>
                  <a:srgbClr val="3333FF"/>
                </a:solidFill>
                <a:latin typeface="Times New Roman" pitchFamily="18" charset="0"/>
                <a:ea typeface="楷体" pitchFamily="49" charset="-122"/>
                <a:cs typeface="Times New Roman" pitchFamily="18" charset="0"/>
              </a:rPr>
              <a:t>I/O</a:t>
            </a:r>
            <a:r>
              <a:rPr kumimoji="0" lang="zh-CN" altLang="en-US" sz="2000" dirty="0">
                <a:solidFill>
                  <a:srgbClr val="3333FF"/>
                </a:solidFill>
                <a:latin typeface="Times New Roman" pitchFamily="18" charset="0"/>
                <a:ea typeface="楷体" pitchFamily="49" charset="-122"/>
                <a:cs typeface="Times New Roman" pitchFamily="18" charset="0"/>
              </a:rPr>
              <a:t>调度</a:t>
            </a:r>
          </a:p>
          <a:p>
            <a:pPr lvl="1"/>
            <a:r>
              <a:rPr kumimoji="0" lang="zh-CN" altLang="en-US" sz="2000" dirty="0">
                <a:solidFill>
                  <a:srgbClr val="3333FF"/>
                </a:solidFill>
                <a:latin typeface="Times New Roman" pitchFamily="18" charset="0"/>
                <a:ea typeface="楷体" pitchFamily="49" charset="-122"/>
                <a:cs typeface="Times New Roman" pitchFamily="18" charset="0"/>
              </a:rPr>
              <a:t>设备状态监控、错误处理、失败恢复</a:t>
            </a:r>
          </a:p>
          <a:p>
            <a:pPr lvl="1"/>
            <a:r>
              <a:rPr kumimoji="0" lang="zh-CN" altLang="en-US" sz="2000" dirty="0">
                <a:solidFill>
                  <a:srgbClr val="3333FF"/>
                </a:solidFill>
                <a:latin typeface="Times New Roman" pitchFamily="18" charset="0"/>
                <a:ea typeface="楷体" pitchFamily="49" charset="-122"/>
                <a:cs typeface="Times New Roman" pitchFamily="18" charset="0"/>
              </a:rPr>
              <a:t>设备驱动程序的配置和初始化</a:t>
            </a:r>
          </a:p>
          <a:p>
            <a:endParaRPr lang="zh-CN" altLang="en-US" sz="2000" dirty="0">
              <a:latin typeface="楷体_GB2312" pitchFamily="49" charset="-122"/>
              <a:ea typeface="楷体_GB2312" pitchFamily="49" charset="-122"/>
              <a:cs typeface="Times New Roman" pitchFamily="18" charset="0"/>
            </a:endParaRPr>
          </a:p>
        </p:txBody>
      </p:sp>
      <mc:AlternateContent xmlns:mc="http://schemas.openxmlformats.org/markup-compatibility/2006" xmlns:p14="http://schemas.microsoft.com/office/powerpoint/2010/main">
        <mc:Choice Requires="p14">
          <p:contentPart p14:bwMode="auto" r:id="rId3">
            <p14:nvContentPartPr>
              <p14:cNvPr id="2" name="墨迹 1"/>
              <p14:cNvContentPartPr/>
              <p14:nvPr/>
            </p14:nvContentPartPr>
            <p14:xfrm>
              <a:off x="1590840" y="4683240"/>
              <a:ext cx="4456440" cy="1555560"/>
            </p14:xfrm>
          </p:contentPart>
        </mc:Choice>
        <mc:Fallback xmlns="">
          <p:pic>
            <p:nvPicPr>
              <p:cNvPr id="2" name="墨迹 1"/>
              <p:cNvPicPr/>
              <p:nvPr/>
            </p:nvPicPr>
            <p:blipFill>
              <a:blip r:embed="rId4"/>
              <a:stretch>
                <a:fillRect/>
              </a:stretch>
            </p:blipFill>
            <p:spPr>
              <a:xfrm>
                <a:off x="1581480" y="4673880"/>
                <a:ext cx="4475160" cy="1574280"/>
              </a:xfrm>
              <a:prstGeom prst="rect">
                <a:avLst/>
              </a:prstGeom>
            </p:spPr>
          </p:pic>
        </mc:Fallback>
      </mc:AlternateContent>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Rectangle 2"/>
          <p:cNvSpPr>
            <a:spLocks noGrp="1" noChangeArrowheads="1"/>
          </p:cNvSpPr>
          <p:nvPr>
            <p:ph type="title"/>
          </p:nvPr>
        </p:nvSpPr>
        <p:spPr/>
        <p:txBody>
          <a:bodyPr/>
          <a:lstStyle/>
          <a:p>
            <a:r>
              <a:rPr lang="en-US" altLang="zh-CN" dirty="0">
                <a:latin typeface="楷体" pitchFamily="49" charset="-122"/>
                <a:ea typeface="楷体" pitchFamily="49" charset="-122"/>
              </a:rPr>
              <a:t>I/O</a:t>
            </a:r>
            <a:r>
              <a:rPr lang="zh-CN" altLang="en-US" dirty="0">
                <a:latin typeface="楷体" pitchFamily="49" charset="-122"/>
                <a:ea typeface="楷体" pitchFamily="49" charset="-122"/>
              </a:rPr>
              <a:t>调度</a:t>
            </a:r>
          </a:p>
        </p:txBody>
      </p:sp>
      <p:sp>
        <p:nvSpPr>
          <p:cNvPr id="329731" name="Rectangle 3"/>
          <p:cNvSpPr>
            <a:spLocks noGrp="1" noChangeArrowheads="1"/>
          </p:cNvSpPr>
          <p:nvPr>
            <p:ph idx="1"/>
          </p:nvPr>
        </p:nvSpPr>
        <p:spPr/>
        <p:txBody>
          <a:bodyPr/>
          <a:lstStyle/>
          <a:p>
            <a:pPr>
              <a:lnSpc>
                <a:spcPct val="90000"/>
              </a:lnSpc>
            </a:pPr>
            <a:r>
              <a:rPr lang="en-US" altLang="zh-CN" sz="2400" b="1" dirty="0">
                <a:solidFill>
                  <a:srgbClr val="FF0000"/>
                </a:solidFill>
                <a:latin typeface="楷体" pitchFamily="49" charset="-122"/>
                <a:ea typeface="楷体" pitchFamily="49" charset="-122"/>
              </a:rPr>
              <a:t>Scheduling</a:t>
            </a:r>
            <a:r>
              <a:rPr lang="zh-CN" altLang="en-US" sz="2400" b="1" dirty="0">
                <a:solidFill>
                  <a:srgbClr val="FF0000"/>
                </a:solidFill>
                <a:latin typeface="楷体" pitchFamily="49" charset="-122"/>
                <a:ea typeface="楷体" pitchFamily="49" charset="-122"/>
              </a:rPr>
              <a:t>（</a:t>
            </a:r>
            <a:r>
              <a:rPr lang="en-US" altLang="zh-CN" sz="2400" b="1" dirty="0">
                <a:solidFill>
                  <a:srgbClr val="FF0000"/>
                </a:solidFill>
                <a:latin typeface="楷体" pitchFamily="49" charset="-122"/>
                <a:ea typeface="楷体" pitchFamily="49" charset="-122"/>
              </a:rPr>
              <a:t>I/O</a:t>
            </a:r>
            <a:r>
              <a:rPr lang="zh-CN" altLang="en-US" sz="2400" b="1" dirty="0">
                <a:solidFill>
                  <a:srgbClr val="FF0000"/>
                </a:solidFill>
                <a:latin typeface="楷体" pitchFamily="49" charset="-122"/>
                <a:ea typeface="楷体" pitchFamily="49" charset="-122"/>
              </a:rPr>
              <a:t>调度）</a:t>
            </a:r>
            <a:r>
              <a:rPr lang="zh-CN" altLang="en-US" sz="2400" b="1" dirty="0">
                <a:latin typeface="楷体" pitchFamily="49" charset="-122"/>
                <a:ea typeface="楷体" pitchFamily="49" charset="-122"/>
              </a:rPr>
              <a:t>调度一组</a:t>
            </a:r>
            <a:r>
              <a:rPr lang="en-US" altLang="zh-CN" sz="2400" b="1" dirty="0">
                <a:latin typeface="楷体" pitchFamily="49" charset="-122"/>
                <a:ea typeface="楷体" pitchFamily="49" charset="-122"/>
              </a:rPr>
              <a:t>I/O</a:t>
            </a:r>
            <a:r>
              <a:rPr lang="zh-CN" altLang="en-US" sz="2400" b="1" dirty="0">
                <a:latin typeface="楷体" pitchFamily="49" charset="-122"/>
                <a:ea typeface="楷体" pitchFamily="49" charset="-122"/>
              </a:rPr>
              <a:t>请求就是确定一个好的顺序来执行这些请求。</a:t>
            </a:r>
          </a:p>
          <a:p>
            <a:pPr lvl="1"/>
            <a:r>
              <a:rPr lang="zh-CN" altLang="en-US" sz="2000" dirty="0">
                <a:latin typeface="楷体" pitchFamily="49" charset="-122"/>
                <a:ea typeface="楷体" pitchFamily="49" charset="-122"/>
                <a:cs typeface="Times New Roman" pitchFamily="18" charset="0"/>
              </a:rPr>
              <a:t>某些</a:t>
            </a:r>
            <a:r>
              <a:rPr lang="en-US" altLang="zh-CN" sz="2000" dirty="0">
                <a:latin typeface="楷体" pitchFamily="49" charset="-122"/>
                <a:ea typeface="楷体" pitchFamily="49" charset="-122"/>
                <a:cs typeface="Times New Roman" pitchFamily="18" charset="0"/>
              </a:rPr>
              <a:t>I/O</a:t>
            </a:r>
            <a:r>
              <a:rPr lang="zh-CN" altLang="en-US" sz="2000" dirty="0">
                <a:latin typeface="楷体" pitchFamily="49" charset="-122"/>
                <a:ea typeface="楷体" pitchFamily="49" charset="-122"/>
                <a:cs typeface="Times New Roman" pitchFamily="18" charset="0"/>
              </a:rPr>
              <a:t>需要按设备队列的顺序</a:t>
            </a:r>
            <a:r>
              <a:rPr lang="en-US" altLang="zh-CN" sz="2000" dirty="0">
                <a:latin typeface="楷体" pitchFamily="49" charset="-122"/>
                <a:ea typeface="楷体" pitchFamily="49" charset="-122"/>
                <a:cs typeface="Times New Roman" pitchFamily="18" charset="0"/>
              </a:rPr>
              <a:t>--</a:t>
            </a:r>
            <a:r>
              <a:rPr lang="zh-CN" altLang="en-US" sz="2000" b="1" dirty="0">
                <a:latin typeface="楷体" pitchFamily="49" charset="-122"/>
                <a:ea typeface="楷体" pitchFamily="49" charset="-122"/>
                <a:cs typeface="Times New Roman" pitchFamily="18" charset="0"/>
              </a:rPr>
              <a:t>先来先服务</a:t>
            </a:r>
            <a:endParaRPr lang="en-US" altLang="zh-CN" sz="2000" b="1" dirty="0">
              <a:latin typeface="楷体" pitchFamily="49" charset="-122"/>
              <a:ea typeface="楷体" pitchFamily="49" charset="-122"/>
              <a:cs typeface="Times New Roman" pitchFamily="18" charset="0"/>
            </a:endParaRPr>
          </a:p>
          <a:p>
            <a:pPr lvl="1"/>
            <a:r>
              <a:rPr lang="zh-CN" altLang="en-US" sz="2000" dirty="0">
                <a:latin typeface="楷体" pitchFamily="49" charset="-122"/>
                <a:ea typeface="楷体" pitchFamily="49" charset="-122"/>
                <a:cs typeface="Times New Roman" pitchFamily="18" charset="0"/>
              </a:rPr>
              <a:t>某些操作系统尝试着公平</a:t>
            </a:r>
            <a:r>
              <a:rPr lang="en-US" altLang="zh-CN" sz="2000" dirty="0">
                <a:latin typeface="楷体" pitchFamily="49" charset="-122"/>
                <a:ea typeface="楷体" pitchFamily="49" charset="-122"/>
                <a:cs typeface="Times New Roman" pitchFamily="18" charset="0"/>
              </a:rPr>
              <a:t>--</a:t>
            </a:r>
            <a:r>
              <a:rPr lang="zh-CN" altLang="en-US" sz="2000" b="1" dirty="0">
                <a:latin typeface="楷体" pitchFamily="49" charset="-122"/>
                <a:ea typeface="楷体" pitchFamily="49" charset="-122"/>
                <a:cs typeface="Times New Roman" pitchFamily="18" charset="0"/>
              </a:rPr>
              <a:t>优先级高者优先</a:t>
            </a:r>
            <a:endParaRPr lang="en-US" altLang="zh-CN" sz="2400" dirty="0">
              <a:latin typeface="楷体" pitchFamily="49" charset="-122"/>
              <a:ea typeface="楷体" pitchFamily="49" charset="-122"/>
              <a:cs typeface="Times New Roman" pitchFamily="18" charset="0"/>
            </a:endParaRPr>
          </a:p>
          <a:p>
            <a:pPr lvl="1"/>
            <a:r>
              <a:rPr lang="zh-CN" altLang="en-US" sz="2000" dirty="0">
                <a:solidFill>
                  <a:srgbClr val="0000CC"/>
                </a:solidFill>
                <a:latin typeface="楷体" pitchFamily="49" charset="-122"/>
                <a:ea typeface="楷体" pitchFamily="49" charset="-122"/>
                <a:cs typeface="Times New Roman" pitchFamily="18" charset="0"/>
              </a:rPr>
              <a:t>磁盘</a:t>
            </a:r>
            <a:r>
              <a:rPr lang="en-US" altLang="zh-CN" sz="2000" dirty="0">
                <a:solidFill>
                  <a:srgbClr val="0000CC"/>
                </a:solidFill>
                <a:latin typeface="楷体" pitchFamily="49" charset="-122"/>
                <a:ea typeface="楷体" pitchFamily="49" charset="-122"/>
                <a:cs typeface="Times New Roman" pitchFamily="18" charset="0"/>
              </a:rPr>
              <a:t>I/O</a:t>
            </a:r>
            <a:r>
              <a:rPr lang="zh-CN" altLang="en-US" sz="2000" dirty="0">
                <a:solidFill>
                  <a:srgbClr val="0000CC"/>
                </a:solidFill>
                <a:latin typeface="楷体" pitchFamily="49" charset="-122"/>
                <a:ea typeface="楷体" pitchFamily="49" charset="-122"/>
                <a:cs typeface="Times New Roman" pitchFamily="18" charset="0"/>
              </a:rPr>
              <a:t>调度</a:t>
            </a:r>
            <a:endParaRPr lang="en-US" altLang="zh-CN" sz="2000" dirty="0">
              <a:solidFill>
                <a:srgbClr val="0000CC"/>
              </a:solidFill>
              <a:latin typeface="楷体" pitchFamily="49" charset="-122"/>
              <a:ea typeface="楷体" pitchFamily="49" charset="-122"/>
              <a:cs typeface="Times New Roman" pitchFamily="18" charset="0"/>
            </a:endParaRPr>
          </a:p>
          <a:p>
            <a:pPr lvl="1"/>
            <a:endParaRPr lang="zh-CN" altLang="en-US" sz="2000" dirty="0">
              <a:solidFill>
                <a:srgbClr val="0000CC"/>
              </a:solidFill>
              <a:latin typeface="楷体" pitchFamily="49" charset="-122"/>
              <a:ea typeface="楷体" pitchFamily="49" charset="-122"/>
              <a:cs typeface="Times New Roman" pitchFamily="18" charset="0"/>
            </a:endParaRPr>
          </a:p>
          <a:p>
            <a:pPr>
              <a:lnSpc>
                <a:spcPct val="90000"/>
              </a:lnSpc>
            </a:pPr>
            <a:r>
              <a:rPr lang="zh-CN" altLang="en-US" sz="2400" dirty="0">
                <a:latin typeface="楷体" pitchFamily="49" charset="-122"/>
                <a:ea typeface="楷体" pitchFamily="49" charset="-122"/>
              </a:rPr>
              <a:t>实现</a:t>
            </a:r>
          </a:p>
          <a:p>
            <a:pPr lvl="1">
              <a:lnSpc>
                <a:spcPct val="90000"/>
              </a:lnSpc>
            </a:pPr>
            <a:r>
              <a:rPr lang="en-US" altLang="zh-CN" sz="2000" dirty="0">
                <a:solidFill>
                  <a:srgbClr val="0000CC"/>
                </a:solidFill>
                <a:latin typeface="楷体" pitchFamily="49" charset="-122"/>
                <a:ea typeface="楷体" pitchFamily="49" charset="-122"/>
              </a:rPr>
              <a:t>OS</a:t>
            </a:r>
            <a:r>
              <a:rPr lang="zh-CN" altLang="en-US" sz="2000" dirty="0">
                <a:solidFill>
                  <a:srgbClr val="0000CC"/>
                </a:solidFill>
                <a:latin typeface="楷体" pitchFamily="49" charset="-122"/>
                <a:ea typeface="楷体" pitchFamily="49" charset="-122"/>
              </a:rPr>
              <a:t>通过为每个设备维护一个请求队列来实现调度。</a:t>
            </a:r>
          </a:p>
          <a:p>
            <a:pPr lvl="1">
              <a:lnSpc>
                <a:spcPct val="90000"/>
              </a:lnSpc>
            </a:pPr>
            <a:r>
              <a:rPr lang="zh-CN" altLang="en-US" sz="2000" dirty="0">
                <a:latin typeface="楷体" pitchFamily="49" charset="-122"/>
                <a:ea typeface="楷体" pitchFamily="49" charset="-122"/>
              </a:rPr>
              <a:t>可以试图公平，也可以根据不同的优先级进行</a:t>
            </a:r>
            <a:r>
              <a:rPr lang="en-US" altLang="zh-CN" sz="2000" dirty="0">
                <a:latin typeface="楷体" pitchFamily="49" charset="-122"/>
                <a:ea typeface="楷体" pitchFamily="49" charset="-122"/>
              </a:rPr>
              <a:t>I/O</a:t>
            </a:r>
            <a:r>
              <a:rPr lang="zh-CN" altLang="en-US" sz="2000" dirty="0">
                <a:latin typeface="楷体" pitchFamily="49" charset="-122"/>
                <a:ea typeface="楷体" pitchFamily="49" charset="-122"/>
              </a:rPr>
              <a:t>调度。</a:t>
            </a:r>
          </a:p>
          <a:p>
            <a:pPr lvl="1">
              <a:lnSpc>
                <a:spcPct val="90000"/>
              </a:lnSpc>
            </a:pPr>
            <a:r>
              <a:rPr lang="zh-CN" altLang="en-US" sz="2000" dirty="0">
                <a:latin typeface="楷体" pitchFamily="49" charset="-122"/>
                <a:ea typeface="楷体" pitchFamily="49" charset="-122"/>
              </a:rPr>
              <a:t>其他方法：缓冲、高速缓冲、假脱机</a:t>
            </a:r>
          </a:p>
        </p:txBody>
      </p:sp>
      <p:sp>
        <p:nvSpPr>
          <p:cNvPr id="6" name="灯片编号占位符 5"/>
          <p:cNvSpPr>
            <a:spLocks noGrp="1"/>
          </p:cNvSpPr>
          <p:nvPr>
            <p:ph type="sldNum" sz="quarter" idx="4294967295"/>
          </p:nvPr>
        </p:nvSpPr>
        <p:spPr>
          <a:xfrm>
            <a:off x="10287000" y="6248400"/>
            <a:ext cx="1905000" cy="457200"/>
          </a:xfrm>
          <a:prstGeom prst="rect">
            <a:avLst/>
          </a:prstGeom>
        </p:spPr>
        <p:txBody>
          <a:bodyPr/>
          <a:lstStyle/>
          <a:p>
            <a:fld id="{36B9CDA1-9400-4032-8832-89ED88D3E485}" type="slidenum">
              <a:rPr lang="en-US" altLang="zh-CN"/>
              <a:pPr/>
              <a:t>31</a:t>
            </a:fld>
            <a:endParaRPr lang="en-US" altLang="zh-CN"/>
          </a:p>
        </p:txBody>
      </p:sp>
      <mc:AlternateContent xmlns:mc="http://schemas.openxmlformats.org/markup-compatibility/2006" xmlns:p14="http://schemas.microsoft.com/office/powerpoint/2010/main">
        <mc:Choice Requires="p14">
          <p:contentPart p14:bwMode="auto" r:id="rId2">
            <p14:nvContentPartPr>
              <p14:cNvPr id="2" name="墨迹 1"/>
              <p14:cNvContentPartPr/>
              <p14:nvPr/>
            </p14:nvContentPartPr>
            <p14:xfrm>
              <a:off x="1599840" y="3021120"/>
              <a:ext cx="1983240" cy="151920"/>
            </p14:xfrm>
          </p:contentPart>
        </mc:Choice>
        <mc:Fallback xmlns="">
          <p:pic>
            <p:nvPicPr>
              <p:cNvPr id="2" name="墨迹 1"/>
              <p:cNvPicPr/>
              <p:nvPr/>
            </p:nvPicPr>
            <p:blipFill>
              <a:blip r:embed="rId3"/>
              <a:stretch>
                <a:fillRect/>
              </a:stretch>
            </p:blipFill>
            <p:spPr>
              <a:xfrm>
                <a:off x="1590480" y="3011760"/>
                <a:ext cx="2001960" cy="170640"/>
              </a:xfrm>
              <a:prstGeom prst="rect">
                <a:avLst/>
              </a:prstGeom>
            </p:spPr>
          </p:pic>
        </mc:Fallback>
      </mc:AlternateContent>
    </p:spTree>
    <p:extLst>
      <p:ext uri="{BB962C8B-B14F-4D97-AF65-F5344CB8AC3E}">
        <p14:creationId xmlns:p14="http://schemas.microsoft.com/office/powerpoint/2010/main" val="455553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zh-CN"/>
              <a:t>Device-status Table</a:t>
            </a:r>
          </a:p>
        </p:txBody>
      </p:sp>
      <p:sp>
        <p:nvSpPr>
          <p:cNvPr id="2" name="内容占位符 1"/>
          <p:cNvSpPr>
            <a:spLocks noGrp="1"/>
          </p:cNvSpPr>
          <p:nvPr>
            <p:ph idx="1"/>
          </p:nvPr>
        </p:nvSpPr>
        <p:spPr/>
        <p:txBody>
          <a:bodyPr/>
          <a:lstStyle/>
          <a:p>
            <a:endParaRPr lang="zh-CN" altLang="en-US"/>
          </a:p>
        </p:txBody>
      </p:sp>
      <p:pic>
        <p:nvPicPr>
          <p:cNvPr id="29699"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7163" y="1314450"/>
            <a:ext cx="6780212" cy="457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p14="http://schemas.microsoft.com/office/powerpoint/2010/main">
        <mc:Choice Requires="p14">
          <p:contentPart p14:bwMode="auto" r:id="rId4">
            <p14:nvContentPartPr>
              <p14:cNvPr id="3" name="墨迹 2"/>
              <p14:cNvContentPartPr/>
              <p14:nvPr/>
            </p14:nvContentPartPr>
            <p14:xfrm>
              <a:off x="4669920" y="3876840"/>
              <a:ext cx="2032560" cy="962640"/>
            </p14:xfrm>
          </p:contentPart>
        </mc:Choice>
        <mc:Fallback xmlns="">
          <p:pic>
            <p:nvPicPr>
              <p:cNvPr id="3" name="墨迹 2"/>
              <p:cNvPicPr/>
              <p:nvPr/>
            </p:nvPicPr>
            <p:blipFill>
              <a:blip r:embed="rId5"/>
              <a:stretch>
                <a:fillRect/>
              </a:stretch>
            </p:blipFill>
            <p:spPr>
              <a:xfrm>
                <a:off x="4660560" y="3867480"/>
                <a:ext cx="2051280" cy="981360"/>
              </a:xfrm>
              <a:prstGeom prst="rect">
                <a:avLst/>
              </a:prstGeom>
            </p:spPr>
          </p:pic>
        </mc:Fallback>
      </mc:AlternateContent>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p:txBody>
          <a:bodyPr/>
          <a:lstStyle/>
          <a:p>
            <a:pPr>
              <a:defRPr/>
            </a:pPr>
            <a:r>
              <a:rPr lang="zh-CN" altLang="en-US" b="0" dirty="0">
                <a:solidFill>
                  <a:srgbClr val="00B050"/>
                </a:solidFill>
                <a:latin typeface="Times New Roman" pitchFamily="18" charset="0"/>
                <a:ea typeface="楷体" pitchFamily="49" charset="-122"/>
                <a:cs typeface="Times New Roman" pitchFamily="18" charset="0"/>
              </a:rPr>
              <a:t>缓冲</a:t>
            </a:r>
            <a:r>
              <a:rPr lang="en-US" altLang="zh-CN" b="0" dirty="0">
                <a:solidFill>
                  <a:srgbClr val="00B050"/>
                </a:solidFill>
                <a:latin typeface="Times New Roman" pitchFamily="18" charset="0"/>
                <a:ea typeface="楷体" pitchFamily="49" charset="-122"/>
                <a:cs typeface="Times New Roman" pitchFamily="18" charset="0"/>
              </a:rPr>
              <a:t>buffer</a:t>
            </a:r>
            <a:endParaRPr lang="zh-CN" altLang="en-US" b="0" dirty="0">
              <a:solidFill>
                <a:srgbClr val="00B050"/>
              </a:solidFill>
              <a:latin typeface="Times New Roman" pitchFamily="18" charset="0"/>
              <a:ea typeface="楷体" pitchFamily="49" charset="-122"/>
              <a:cs typeface="Times New Roman" pitchFamily="18" charset="0"/>
            </a:endParaRPr>
          </a:p>
        </p:txBody>
      </p:sp>
      <p:sp>
        <p:nvSpPr>
          <p:cNvPr id="28675" name="Rectangle 3"/>
          <p:cNvSpPr>
            <a:spLocks noGrp="1" noChangeArrowheads="1"/>
          </p:cNvSpPr>
          <p:nvPr>
            <p:ph idx="1"/>
          </p:nvPr>
        </p:nvSpPr>
        <p:spPr/>
        <p:txBody>
          <a:bodyPr/>
          <a:lstStyle/>
          <a:p>
            <a:r>
              <a:rPr lang="zh-CN" altLang="en-US" sz="2400" b="1" dirty="0">
                <a:solidFill>
                  <a:srgbClr val="FF3300"/>
                </a:solidFill>
                <a:latin typeface="楷体" pitchFamily="49" charset="-122"/>
                <a:ea typeface="楷体" pitchFamily="49" charset="-122"/>
                <a:cs typeface="Times New Roman" pitchFamily="18" charset="0"/>
              </a:rPr>
              <a:t>缓冲</a:t>
            </a:r>
            <a:r>
              <a:rPr lang="zh-CN" altLang="en-US" sz="2400" dirty="0">
                <a:solidFill>
                  <a:srgbClr val="FF3300"/>
                </a:solidFill>
                <a:latin typeface="楷体" pitchFamily="49" charset="-122"/>
                <a:ea typeface="楷体" pitchFamily="49" charset="-122"/>
                <a:cs typeface="Times New Roman" pitchFamily="18" charset="0"/>
              </a:rPr>
              <a:t> </a:t>
            </a:r>
            <a:r>
              <a:rPr lang="en-US" altLang="zh-CN" sz="2400" dirty="0">
                <a:solidFill>
                  <a:srgbClr val="FF3300"/>
                </a:solidFill>
                <a:latin typeface="楷体" pitchFamily="49" charset="-122"/>
                <a:ea typeface="楷体" pitchFamily="49" charset="-122"/>
                <a:cs typeface="Times New Roman" pitchFamily="18" charset="0"/>
              </a:rPr>
              <a:t>Buffering</a:t>
            </a:r>
            <a:r>
              <a:rPr lang="zh-CN" altLang="en-US" sz="2400" dirty="0">
                <a:latin typeface="楷体" pitchFamily="49" charset="-122"/>
                <a:ea typeface="楷体" pitchFamily="49" charset="-122"/>
                <a:cs typeface="Times New Roman" pitchFamily="18" charset="0"/>
              </a:rPr>
              <a:t>—</a:t>
            </a:r>
            <a:r>
              <a:rPr lang="en-US" altLang="zh-CN" sz="2400" dirty="0"/>
              <a:t>-store data in memory while transferring between devices</a:t>
            </a:r>
            <a:r>
              <a:rPr lang="zh-CN" altLang="en-US" sz="2400" dirty="0"/>
              <a:t>，</a:t>
            </a:r>
            <a:r>
              <a:rPr lang="zh-CN" altLang="en-US" sz="2400" dirty="0">
                <a:latin typeface="楷体" pitchFamily="49" charset="-122"/>
                <a:ea typeface="楷体" pitchFamily="49" charset="-122"/>
              </a:rPr>
              <a:t>用来保存在两设备之间或在设备和应用程序之间所传输数据的内存区域</a:t>
            </a:r>
            <a:r>
              <a:rPr lang="zh-CN" altLang="en-US" sz="2400" dirty="0">
                <a:latin typeface="楷体" pitchFamily="49" charset="-122"/>
                <a:ea typeface="楷体" pitchFamily="49" charset="-122"/>
                <a:cs typeface="Times New Roman" pitchFamily="18" charset="0"/>
              </a:rPr>
              <a:t>。</a:t>
            </a:r>
          </a:p>
          <a:p>
            <a:r>
              <a:rPr lang="zh-CN" altLang="en-US" sz="2400" dirty="0">
                <a:latin typeface="楷体" pitchFamily="49" charset="-122"/>
                <a:ea typeface="楷体" pitchFamily="49" charset="-122"/>
                <a:cs typeface="Times New Roman" pitchFamily="18" charset="0"/>
              </a:rPr>
              <a:t>缓冲作用：</a:t>
            </a:r>
          </a:p>
          <a:p>
            <a:pPr lvl="1"/>
            <a:r>
              <a:rPr lang="zh-CN" altLang="en-US" sz="2000" b="1" dirty="0">
                <a:latin typeface="楷体" pitchFamily="49" charset="-122"/>
                <a:ea typeface="楷体" pitchFamily="49" charset="-122"/>
                <a:cs typeface="Times New Roman" pitchFamily="18" charset="0"/>
              </a:rPr>
              <a:t>解决设备速度不匹配</a:t>
            </a:r>
            <a:endParaRPr lang="en-US" altLang="zh-CN" sz="2000" b="1" dirty="0">
              <a:latin typeface="楷体" pitchFamily="49" charset="-122"/>
              <a:ea typeface="楷体" pitchFamily="49" charset="-122"/>
              <a:cs typeface="Times New Roman" pitchFamily="18" charset="0"/>
            </a:endParaRPr>
          </a:p>
          <a:p>
            <a:pPr lvl="1"/>
            <a:r>
              <a:rPr lang="zh-CN" altLang="en-US" sz="2000" b="1" dirty="0">
                <a:latin typeface="楷体" pitchFamily="49" charset="-122"/>
                <a:ea typeface="楷体" pitchFamily="49" charset="-122"/>
                <a:cs typeface="Times New Roman" pitchFamily="18" charset="0"/>
              </a:rPr>
              <a:t>解决设备传输块的大小不匹配</a:t>
            </a:r>
            <a:endParaRPr lang="en-US" altLang="zh-CN" sz="2000" b="1" dirty="0">
              <a:latin typeface="楷体" pitchFamily="49" charset="-122"/>
              <a:ea typeface="楷体" pitchFamily="49" charset="-122"/>
              <a:cs typeface="Times New Roman" pitchFamily="18" charset="0"/>
            </a:endParaRPr>
          </a:p>
          <a:p>
            <a:pPr lvl="1"/>
            <a:r>
              <a:rPr lang="zh-CN" altLang="en-US" sz="2000" b="1" dirty="0">
                <a:latin typeface="楷体" pitchFamily="49" charset="-122"/>
                <a:ea typeface="楷体" pitchFamily="49" charset="-122"/>
                <a:cs typeface="Times New Roman" pitchFamily="18" charset="0"/>
              </a:rPr>
              <a:t>为了维持</a:t>
            </a:r>
            <a:r>
              <a:rPr lang="zh-CN" altLang="en-US" sz="2000" b="1" dirty="0">
                <a:solidFill>
                  <a:srgbClr val="FF3300"/>
                </a:solidFill>
                <a:latin typeface="楷体" pitchFamily="49" charset="-122"/>
                <a:ea typeface="楷体" pitchFamily="49" charset="-122"/>
                <a:cs typeface="Times New Roman" pitchFamily="18" charset="0"/>
              </a:rPr>
              <a:t>拷贝语义</a:t>
            </a:r>
            <a:r>
              <a:rPr lang="en-US" altLang="zh-CN" sz="2000" b="1" dirty="0">
                <a:latin typeface="楷体" pitchFamily="49" charset="-122"/>
                <a:ea typeface="楷体" pitchFamily="49" charset="-122"/>
                <a:cs typeface="Times New Roman" pitchFamily="18" charset="0"/>
              </a:rPr>
              <a:t>“</a:t>
            </a:r>
            <a:r>
              <a:rPr lang="en-US" altLang="zh-CN" sz="2000" b="1" dirty="0">
                <a:solidFill>
                  <a:srgbClr val="FF3300"/>
                </a:solidFill>
                <a:latin typeface="楷体" pitchFamily="49" charset="-122"/>
                <a:ea typeface="楷体" pitchFamily="49" charset="-122"/>
                <a:cs typeface="Times New Roman" pitchFamily="18" charset="0"/>
              </a:rPr>
              <a:t>copy semantics</a:t>
            </a:r>
            <a:r>
              <a:rPr lang="en-US" altLang="zh-CN" sz="2000" b="1" dirty="0">
                <a:latin typeface="楷体" pitchFamily="49" charset="-122"/>
                <a:ea typeface="楷体" pitchFamily="49" charset="-122"/>
                <a:cs typeface="Times New Roman" pitchFamily="18" charset="0"/>
              </a:rPr>
              <a:t>”</a:t>
            </a:r>
            <a:r>
              <a:rPr lang="zh-CN" altLang="en-US" sz="2000" b="1" dirty="0">
                <a:latin typeface="楷体" pitchFamily="49" charset="-122"/>
                <a:ea typeface="楷体" pitchFamily="49" charset="-122"/>
                <a:cs typeface="Times New Roman" pitchFamily="18" charset="0"/>
              </a:rPr>
              <a:t>要求</a:t>
            </a:r>
          </a:p>
          <a:p>
            <a:r>
              <a:rPr lang="zh-CN" altLang="en-US" sz="2400" dirty="0">
                <a:latin typeface="楷体" pitchFamily="49" charset="-122"/>
                <a:ea typeface="楷体" pitchFamily="49" charset="-122"/>
                <a:cs typeface="Times New Roman" pitchFamily="18" charset="0"/>
              </a:rPr>
              <a:t>缓冲区管理：为了解决</a:t>
            </a:r>
            <a:r>
              <a:rPr lang="en-US" altLang="zh-CN" sz="2400" b="1" dirty="0">
                <a:solidFill>
                  <a:srgbClr val="0000CC"/>
                </a:solidFill>
                <a:latin typeface="楷体" pitchFamily="49" charset="-122"/>
                <a:ea typeface="楷体" pitchFamily="49" charset="-122"/>
                <a:cs typeface="Times New Roman" pitchFamily="18" charset="0"/>
              </a:rPr>
              <a:t>CPU</a:t>
            </a:r>
            <a:r>
              <a:rPr lang="zh-CN" altLang="en-US" sz="2400" b="1" dirty="0">
                <a:solidFill>
                  <a:srgbClr val="0000CC"/>
                </a:solidFill>
                <a:latin typeface="楷体" pitchFamily="49" charset="-122"/>
                <a:ea typeface="楷体" pitchFamily="49" charset="-122"/>
                <a:cs typeface="Times New Roman" pitchFamily="18" charset="0"/>
              </a:rPr>
              <a:t>与</a:t>
            </a:r>
            <a:r>
              <a:rPr lang="en-US" altLang="zh-CN" sz="2400" b="1" dirty="0">
                <a:solidFill>
                  <a:srgbClr val="0000CC"/>
                </a:solidFill>
                <a:latin typeface="楷体" pitchFamily="49" charset="-122"/>
                <a:ea typeface="楷体" pitchFamily="49" charset="-122"/>
                <a:cs typeface="Times New Roman" pitchFamily="18" charset="0"/>
              </a:rPr>
              <a:t>I/O</a:t>
            </a:r>
            <a:r>
              <a:rPr lang="zh-CN" altLang="en-US" sz="2400" b="1" dirty="0">
                <a:solidFill>
                  <a:srgbClr val="0000CC"/>
                </a:solidFill>
                <a:latin typeface="楷体" pitchFamily="49" charset="-122"/>
                <a:ea typeface="楷体" pitchFamily="49" charset="-122"/>
                <a:cs typeface="Times New Roman" pitchFamily="18" charset="0"/>
              </a:rPr>
              <a:t>之间速度不匹配的矛盾</a:t>
            </a:r>
            <a:r>
              <a:rPr lang="zh-CN" altLang="en-US" sz="2400" dirty="0">
                <a:latin typeface="楷体" pitchFamily="49" charset="-122"/>
                <a:ea typeface="楷体" pitchFamily="49" charset="-122"/>
                <a:cs typeface="Times New Roman" pitchFamily="18" charset="0"/>
              </a:rPr>
              <a:t>，在它们之间配置了缓冲区。这样设备管理程序又要负责管理缓冲区的建立、分配和释放。</a:t>
            </a:r>
          </a:p>
          <a:p>
            <a:r>
              <a:rPr lang="zh-CN" altLang="en-US" sz="2400" b="1" dirty="0">
                <a:latin typeface="楷体" pitchFamily="49" charset="-122"/>
                <a:ea typeface="楷体" pitchFamily="49" charset="-122"/>
                <a:cs typeface="Times New Roman" pitchFamily="18" charset="0"/>
              </a:rPr>
              <a:t>单缓冲、双缓冲、多缓冲、缓冲池</a:t>
            </a:r>
          </a:p>
        </p:txBody>
      </p:sp>
      <mc:AlternateContent xmlns:mc="http://schemas.openxmlformats.org/markup-compatibility/2006" xmlns:p14="http://schemas.microsoft.com/office/powerpoint/2010/main">
        <mc:Choice Requires="p14">
          <p:contentPart p14:bwMode="auto" r:id="rId3">
            <p14:nvContentPartPr>
              <p14:cNvPr id="2" name="墨迹 1"/>
              <p14:cNvContentPartPr/>
              <p14:nvPr/>
            </p14:nvContentPartPr>
            <p14:xfrm>
              <a:off x="1394640" y="1898280"/>
              <a:ext cx="9353880" cy="3240000"/>
            </p14:xfrm>
          </p:contentPart>
        </mc:Choice>
        <mc:Fallback xmlns="">
          <p:pic>
            <p:nvPicPr>
              <p:cNvPr id="2" name="墨迹 1"/>
              <p:cNvPicPr/>
              <p:nvPr/>
            </p:nvPicPr>
            <p:blipFill>
              <a:blip r:embed="rId4"/>
              <a:stretch>
                <a:fillRect/>
              </a:stretch>
            </p:blipFill>
            <p:spPr>
              <a:xfrm>
                <a:off x="1385280" y="1888920"/>
                <a:ext cx="9372600" cy="3258720"/>
              </a:xfrm>
              <a:prstGeom prst="rect">
                <a:avLst/>
              </a:prstGeom>
            </p:spPr>
          </p:pic>
        </mc:Fallback>
      </mc:AlternateContent>
    </p:spTree>
    <p:extLst>
      <p:ext uri="{BB962C8B-B14F-4D97-AF65-F5344CB8AC3E}">
        <p14:creationId xmlns:p14="http://schemas.microsoft.com/office/powerpoint/2010/main" val="12883476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altLang="zh-CN" sz="2800"/>
              <a:t>Sun Enterprise 6000 Device-Transfer Rates</a:t>
            </a:r>
            <a:endParaRPr lang="en-US" altLang="zh-CN" sz="2400"/>
          </a:p>
        </p:txBody>
      </p:sp>
      <p:sp>
        <p:nvSpPr>
          <p:cNvPr id="2" name="内容占位符 1"/>
          <p:cNvSpPr>
            <a:spLocks noGrp="1"/>
          </p:cNvSpPr>
          <p:nvPr>
            <p:ph idx="1"/>
          </p:nvPr>
        </p:nvSpPr>
        <p:spPr/>
        <p:txBody>
          <a:bodyPr/>
          <a:lstStyle/>
          <a:p>
            <a:endParaRPr lang="zh-CN" altLang="en-US"/>
          </a:p>
        </p:txBody>
      </p:sp>
      <p:pic>
        <p:nvPicPr>
          <p:cNvPr id="30723" name="Picture 4" descr="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5163" y="1171575"/>
            <a:ext cx="5808662" cy="476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4" name="AutoShape 5"/>
          <p:cNvSpPr>
            <a:spLocks noChangeArrowheads="1"/>
          </p:cNvSpPr>
          <p:nvPr/>
        </p:nvSpPr>
        <p:spPr bwMode="auto">
          <a:xfrm>
            <a:off x="8191501" y="4452939"/>
            <a:ext cx="2081213" cy="928687"/>
          </a:xfrm>
          <a:prstGeom prst="wedgeRoundRectCallout">
            <a:avLst>
              <a:gd name="adj1" fmla="val -50458"/>
              <a:gd name="adj2" fmla="val -46069"/>
              <a:gd name="adj3" fmla="val 16667"/>
            </a:avLst>
          </a:prstGeom>
          <a:solidFill>
            <a:schemeClr val="accent1"/>
          </a:solidFill>
          <a:ln w="9525">
            <a:solidFill>
              <a:schemeClr val="tx1"/>
            </a:solidFill>
            <a:miter lim="800000"/>
            <a:headEnd/>
            <a:tailEnd/>
          </a:ln>
        </p:spPr>
        <p:txBody>
          <a:bodyPr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r>
              <a:rPr lang="zh-CN" altLang="en-US" sz="2000" b="1">
                <a:solidFill>
                  <a:srgbClr val="FF3300"/>
                </a:solidFill>
                <a:latin typeface="Helvetica" pitchFamily="34" charset="0"/>
                <a:ea typeface="宋体" pitchFamily="2" charset="-122"/>
              </a:rPr>
              <a:t>不同传输率的设备需要不同的缓冲</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altLang="zh-CN"/>
              <a:t>Kernel I/O Subsystem</a:t>
            </a:r>
          </a:p>
        </p:txBody>
      </p:sp>
      <p:sp>
        <p:nvSpPr>
          <p:cNvPr id="31747" name="Rectangle 3"/>
          <p:cNvSpPr>
            <a:spLocks noGrp="1" noChangeArrowheads="1"/>
          </p:cNvSpPr>
          <p:nvPr>
            <p:ph idx="1"/>
          </p:nvPr>
        </p:nvSpPr>
        <p:spPr/>
        <p:txBody>
          <a:bodyPr/>
          <a:lstStyle/>
          <a:p>
            <a:r>
              <a:rPr lang="en-US" altLang="zh-CN" sz="2400" b="1" dirty="0">
                <a:solidFill>
                  <a:srgbClr val="3366FF"/>
                </a:solidFill>
                <a:latin typeface="Times New Roman" pitchFamily="18" charset="0"/>
                <a:ea typeface="楷体_GB2312" pitchFamily="49" charset="-122"/>
              </a:rPr>
              <a:t>Caching </a:t>
            </a:r>
            <a:r>
              <a:rPr lang="zh-CN" altLang="en-US" sz="2400" b="1" dirty="0">
                <a:solidFill>
                  <a:srgbClr val="3366FF"/>
                </a:solidFill>
                <a:latin typeface="Times New Roman" pitchFamily="18" charset="0"/>
                <a:ea typeface="楷体_GB2312" pitchFamily="49" charset="-122"/>
              </a:rPr>
              <a:t>（高速缓存）</a:t>
            </a:r>
            <a:r>
              <a:rPr lang="en-US" altLang="zh-CN" sz="2400" dirty="0">
                <a:latin typeface="Times New Roman" pitchFamily="18" charset="0"/>
                <a:ea typeface="楷体_GB2312" pitchFamily="49" charset="-122"/>
              </a:rPr>
              <a:t>- fast memory holding copy of data</a:t>
            </a:r>
          </a:p>
          <a:p>
            <a:pPr lvl="1"/>
            <a:r>
              <a:rPr lang="zh-CN" altLang="en-US" sz="2000" dirty="0">
                <a:latin typeface="楷体" pitchFamily="49" charset="-122"/>
                <a:ea typeface="楷体" pitchFamily="49" charset="-122"/>
              </a:rPr>
              <a:t>缓冲与高速缓存的差别是缓冲只是保留数据仅有的一个现存拷贝，而高速缓存只是提供了一个驻留在其他地方的数据的一个高速拷贝。</a:t>
            </a:r>
          </a:p>
          <a:p>
            <a:pPr lvl="1"/>
            <a:r>
              <a:rPr lang="zh-CN" altLang="en-US" sz="2000" dirty="0">
                <a:latin typeface="楷体" pitchFamily="49" charset="-122"/>
                <a:ea typeface="楷体" pitchFamily="49" charset="-122"/>
              </a:rPr>
              <a:t>高速缓存和缓冲是两个不同的功能，但有时一块内存区域也可以同时用于两个目的。</a:t>
            </a:r>
          </a:p>
          <a:p>
            <a:pPr lvl="1"/>
            <a:r>
              <a:rPr lang="zh-CN" altLang="en-US" sz="2000" dirty="0">
                <a:latin typeface="楷体" pitchFamily="49" charset="-122"/>
                <a:ea typeface="楷体" pitchFamily="49" charset="-122"/>
              </a:rPr>
              <a:t>当内核接收到</a:t>
            </a:r>
            <a:r>
              <a:rPr lang="en-US" altLang="zh-CN" sz="2000" dirty="0">
                <a:latin typeface="楷体" pitchFamily="49" charset="-122"/>
                <a:ea typeface="楷体" pitchFamily="49" charset="-122"/>
              </a:rPr>
              <a:t>I/O</a:t>
            </a:r>
            <a:r>
              <a:rPr lang="zh-CN" altLang="en-US" sz="2000" dirty="0">
                <a:latin typeface="楷体" pitchFamily="49" charset="-122"/>
                <a:ea typeface="楷体" pitchFamily="49" charset="-122"/>
              </a:rPr>
              <a:t>请求时，内核首先检查高速缓存以确定相应文件的内容是否在内存中。如果是，物理磁盘</a:t>
            </a:r>
            <a:r>
              <a:rPr lang="en-US" altLang="zh-CN" sz="2000" dirty="0">
                <a:latin typeface="楷体" pitchFamily="49" charset="-122"/>
                <a:ea typeface="楷体" pitchFamily="49" charset="-122"/>
              </a:rPr>
              <a:t>I/O</a:t>
            </a:r>
            <a:r>
              <a:rPr lang="zh-CN" altLang="en-US" sz="2000" dirty="0">
                <a:latin typeface="楷体" pitchFamily="49" charset="-122"/>
                <a:ea typeface="楷体" pitchFamily="49" charset="-122"/>
              </a:rPr>
              <a:t>就可以避免或延迟。</a:t>
            </a:r>
            <a:endParaRPr lang="en-US" altLang="zh-CN" sz="2000" dirty="0">
              <a:latin typeface="楷体" pitchFamily="49" charset="-122"/>
              <a:ea typeface="楷体" pitchFamily="49" charset="-122"/>
            </a:endParaRPr>
          </a:p>
        </p:txBody>
      </p:sp>
      <mc:AlternateContent xmlns:mc="http://schemas.openxmlformats.org/markup-compatibility/2006" xmlns:p14="http://schemas.microsoft.com/office/powerpoint/2010/main">
        <mc:Choice Requires="p14">
          <p:contentPart p14:bwMode="auto" r:id="rId3">
            <p14:nvContentPartPr>
              <p14:cNvPr id="2" name="墨迹 1"/>
              <p14:cNvContentPartPr/>
              <p14:nvPr/>
            </p14:nvContentPartPr>
            <p14:xfrm>
              <a:off x="3270960" y="1951560"/>
              <a:ext cx="7580160" cy="1439640"/>
            </p14:xfrm>
          </p:contentPart>
        </mc:Choice>
        <mc:Fallback xmlns="">
          <p:pic>
            <p:nvPicPr>
              <p:cNvPr id="2" name="墨迹 1"/>
              <p:cNvPicPr/>
              <p:nvPr/>
            </p:nvPicPr>
            <p:blipFill>
              <a:blip r:embed="rId4"/>
              <a:stretch>
                <a:fillRect/>
              </a:stretch>
            </p:blipFill>
            <p:spPr>
              <a:xfrm>
                <a:off x="3261600" y="1942200"/>
                <a:ext cx="7598880" cy="1458360"/>
              </a:xfrm>
              <a:prstGeom prst="rect">
                <a:avLst/>
              </a:prstGeom>
            </p:spPr>
          </p:pic>
        </mc:Fallback>
      </mc:AlternateContent>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a:defRPr/>
            </a:pPr>
            <a:r>
              <a:rPr lang="zh-CN" altLang="en-US" dirty="0">
                <a:latin typeface="楷体" pitchFamily="49" charset="-122"/>
                <a:ea typeface="楷体" pitchFamily="49" charset="-122"/>
              </a:rPr>
              <a:t>假脱机技术</a:t>
            </a:r>
            <a:endParaRPr lang="en-US" altLang="zh-CN" sz="2800" dirty="0">
              <a:latin typeface="楷体" pitchFamily="49" charset="-122"/>
              <a:ea typeface="楷体" pitchFamily="49" charset="-122"/>
              <a:cs typeface="Times New Roman" pitchFamily="18" charset="0"/>
            </a:endParaRPr>
          </a:p>
        </p:txBody>
      </p:sp>
      <p:sp>
        <p:nvSpPr>
          <p:cNvPr id="29699" name="Rectangle 3"/>
          <p:cNvSpPr>
            <a:spLocks noGrp="1" noChangeArrowheads="1"/>
          </p:cNvSpPr>
          <p:nvPr>
            <p:ph idx="1"/>
          </p:nvPr>
        </p:nvSpPr>
        <p:spPr>
          <a:xfrm>
            <a:off x="762000" y="1131889"/>
            <a:ext cx="10915475" cy="4991820"/>
          </a:xfrm>
        </p:spPr>
        <p:txBody>
          <a:bodyPr/>
          <a:lstStyle/>
          <a:p>
            <a:pPr>
              <a:lnSpc>
                <a:spcPct val="90000"/>
              </a:lnSpc>
            </a:pPr>
            <a:r>
              <a:rPr lang="en-US" altLang="zh-CN" sz="2400" dirty="0" err="1">
                <a:solidFill>
                  <a:srgbClr val="FF3300"/>
                </a:solidFill>
                <a:latin typeface="+mn-ea"/>
                <a:ea typeface="+mn-ea"/>
                <a:cs typeface="Times New Roman" pitchFamily="18" charset="0"/>
              </a:rPr>
              <a:t>SPOOLing</a:t>
            </a:r>
            <a:r>
              <a:rPr lang="en-US" altLang="zh-CN" sz="2400" dirty="0" err="1">
                <a:latin typeface="+mn-ea"/>
                <a:ea typeface="+mn-ea"/>
                <a:cs typeface="Times New Roman" pitchFamily="18" charset="0"/>
              </a:rPr>
              <a:t>（Simultaneous</a:t>
            </a:r>
            <a:r>
              <a:rPr lang="en-US" altLang="zh-CN" sz="2400" dirty="0">
                <a:latin typeface="+mn-ea"/>
                <a:ea typeface="+mn-ea"/>
                <a:cs typeface="Times New Roman" pitchFamily="18" charset="0"/>
              </a:rPr>
              <a:t> Peripheral Operation On Line）</a:t>
            </a:r>
            <a:r>
              <a:rPr lang="zh-CN" altLang="en-US" sz="2400" dirty="0">
                <a:latin typeface="楷体" pitchFamily="49" charset="-122"/>
                <a:ea typeface="楷体" pitchFamily="49" charset="-122"/>
                <a:cs typeface="Times New Roman" pitchFamily="18" charset="0"/>
              </a:rPr>
              <a:t>称为</a:t>
            </a:r>
            <a:r>
              <a:rPr lang="zh-CN" altLang="en-US" sz="2400" dirty="0">
                <a:solidFill>
                  <a:srgbClr val="FF3300"/>
                </a:solidFill>
                <a:latin typeface="楷体" pitchFamily="49" charset="-122"/>
                <a:ea typeface="楷体" pitchFamily="49" charset="-122"/>
                <a:cs typeface="Times New Roman" pitchFamily="18" charset="0"/>
              </a:rPr>
              <a:t>假脱机</a:t>
            </a:r>
            <a:r>
              <a:rPr lang="zh-CN" altLang="en-US" sz="2400" dirty="0">
                <a:latin typeface="楷体" pitchFamily="49" charset="-122"/>
                <a:ea typeface="楷体" pitchFamily="49" charset="-122"/>
                <a:cs typeface="Times New Roman" pitchFamily="18" charset="0"/>
              </a:rPr>
              <a:t>技术：</a:t>
            </a:r>
            <a:r>
              <a:rPr lang="zh-CN" altLang="en-US" sz="2400" dirty="0">
                <a:latin typeface="楷体" pitchFamily="49" charset="-122"/>
                <a:ea typeface="楷体" pitchFamily="49" charset="-122"/>
              </a:rPr>
              <a:t>用来保存设备输出的缓冲，这些设备如打印机不能接收交叉的数据流。</a:t>
            </a:r>
          </a:p>
          <a:p>
            <a:pPr lvl="1">
              <a:lnSpc>
                <a:spcPct val="90000"/>
              </a:lnSpc>
            </a:pPr>
            <a:r>
              <a:rPr lang="zh-CN" altLang="en-US" sz="2200" dirty="0">
                <a:latin typeface="楷体" pitchFamily="49" charset="-122"/>
                <a:ea typeface="楷体" pitchFamily="49" charset="-122"/>
              </a:rPr>
              <a:t>操作系统通过截取对打印机的输出来解决这一问题。应用程序的输出先是假脱机到一个独立的磁盘文件上。当其它应用程序完成打印时，假脱机系统将相应的待送打印机的假脱机文件进行排队</a:t>
            </a:r>
            <a:endParaRPr lang="en-US" altLang="zh-CN" dirty="0">
              <a:latin typeface="楷体" pitchFamily="49" charset="-122"/>
              <a:ea typeface="楷体" pitchFamily="49" charset="-122"/>
              <a:cs typeface="Times New Roman" pitchFamily="18" charset="0"/>
            </a:endParaRPr>
          </a:p>
          <a:p>
            <a:r>
              <a:rPr lang="en-US" altLang="zh-CN" sz="2400" dirty="0">
                <a:solidFill>
                  <a:schemeClr val="tx2"/>
                </a:solidFill>
                <a:latin typeface="楷体" pitchFamily="49" charset="-122"/>
                <a:ea typeface="楷体" pitchFamily="49" charset="-122"/>
                <a:cs typeface="Times New Roman" pitchFamily="18" charset="0"/>
              </a:rPr>
              <a:t>Printing</a:t>
            </a:r>
            <a:r>
              <a:rPr lang="zh-CN" altLang="en-US" sz="2400" dirty="0">
                <a:latin typeface="楷体" pitchFamily="49" charset="-122"/>
                <a:ea typeface="楷体" pitchFamily="49" charset="-122"/>
                <a:cs typeface="Times New Roman" pitchFamily="18" charset="0"/>
              </a:rPr>
              <a:t>：打印机虽然是独享设备，通过</a:t>
            </a:r>
            <a:r>
              <a:rPr lang="en-US" altLang="zh-CN" sz="2400" dirty="0" err="1">
                <a:latin typeface="楷体" pitchFamily="49" charset="-122"/>
                <a:ea typeface="楷体" pitchFamily="49" charset="-122"/>
                <a:cs typeface="Times New Roman" pitchFamily="18" charset="0"/>
              </a:rPr>
              <a:t>SPOOLing</a:t>
            </a:r>
            <a:r>
              <a:rPr lang="zh-CN" altLang="en-US" sz="2400" dirty="0">
                <a:latin typeface="楷体" pitchFamily="49" charset="-122"/>
                <a:ea typeface="楷体" pitchFamily="49" charset="-122"/>
                <a:cs typeface="Times New Roman" pitchFamily="18" charset="0"/>
              </a:rPr>
              <a:t>技术，可以将它改造为一台可供多个用户共享的设备。</a:t>
            </a:r>
          </a:p>
          <a:p>
            <a:endParaRPr lang="en-US" altLang="zh-CN" sz="2800" dirty="0">
              <a:latin typeface="楷体" pitchFamily="49" charset="-122"/>
              <a:ea typeface="楷体" pitchFamily="49" charset="-122"/>
              <a:cs typeface="Times New Roman" pitchFamily="18" charset="0"/>
            </a:endParaRPr>
          </a:p>
        </p:txBody>
      </p:sp>
      <mc:AlternateContent xmlns:mc="http://schemas.openxmlformats.org/markup-compatibility/2006" xmlns:p14="http://schemas.microsoft.com/office/powerpoint/2010/main">
        <mc:Choice Requires="p14">
          <p:contentPart p14:bwMode="auto" r:id="rId2">
            <p14:nvContentPartPr>
              <p14:cNvPr id="2" name="墨迹 1"/>
              <p14:cNvContentPartPr/>
              <p14:nvPr/>
            </p14:nvContentPartPr>
            <p14:xfrm>
              <a:off x="1787040" y="1416960"/>
              <a:ext cx="9086400" cy="543960"/>
            </p14:xfrm>
          </p:contentPart>
        </mc:Choice>
        <mc:Fallback xmlns="">
          <p:pic>
            <p:nvPicPr>
              <p:cNvPr id="2" name="墨迹 1"/>
              <p:cNvPicPr/>
              <p:nvPr/>
            </p:nvPicPr>
            <p:blipFill>
              <a:blip r:embed="rId3"/>
              <a:stretch>
                <a:fillRect/>
              </a:stretch>
            </p:blipFill>
            <p:spPr>
              <a:xfrm>
                <a:off x="1777680" y="1407600"/>
                <a:ext cx="9105120" cy="562680"/>
              </a:xfrm>
              <a:prstGeom prst="rect">
                <a:avLst/>
              </a:prstGeom>
            </p:spPr>
          </p:pic>
        </mc:Fallback>
      </mc:AlternateContent>
    </p:spTree>
    <p:extLst>
      <p:ext uri="{BB962C8B-B14F-4D97-AF65-F5344CB8AC3E}">
        <p14:creationId xmlns:p14="http://schemas.microsoft.com/office/powerpoint/2010/main" val="27140091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en-US" altLang="zh-CN" sz="2800" dirty="0"/>
              <a:t>Device reservation &amp; Error Handling</a:t>
            </a:r>
            <a:endParaRPr lang="zh-CN" altLang="en-US" sz="2800" dirty="0">
              <a:ea typeface="宋体" pitchFamily="2" charset="-122"/>
            </a:endParaRPr>
          </a:p>
        </p:txBody>
      </p:sp>
      <p:sp>
        <p:nvSpPr>
          <p:cNvPr id="32771" name="Rectangle 3"/>
          <p:cNvSpPr>
            <a:spLocks noGrp="1" noChangeArrowheads="1"/>
          </p:cNvSpPr>
          <p:nvPr>
            <p:ph idx="1"/>
          </p:nvPr>
        </p:nvSpPr>
        <p:spPr/>
        <p:txBody>
          <a:bodyPr/>
          <a:lstStyle/>
          <a:p>
            <a:r>
              <a:rPr lang="en-US" altLang="zh-CN" sz="2400" b="1" dirty="0">
                <a:solidFill>
                  <a:srgbClr val="3366FF"/>
                </a:solidFill>
                <a:ea typeface="楷体" pitchFamily="49" charset="-122"/>
              </a:rPr>
              <a:t>Device reservation</a:t>
            </a:r>
            <a:r>
              <a:rPr lang="zh-CN" altLang="en-US" sz="2400" b="1" dirty="0">
                <a:solidFill>
                  <a:srgbClr val="3366FF"/>
                </a:solidFill>
                <a:ea typeface="楷体" pitchFamily="49" charset="-122"/>
              </a:rPr>
              <a:t>（设备预定）</a:t>
            </a:r>
            <a:r>
              <a:rPr lang="zh-CN" altLang="en-US" sz="2400" dirty="0">
                <a:solidFill>
                  <a:srgbClr val="3366FF"/>
                </a:solidFill>
                <a:ea typeface="楷体" pitchFamily="49" charset="-122"/>
              </a:rPr>
              <a:t> </a:t>
            </a:r>
            <a:r>
              <a:rPr lang="en-US" altLang="zh-CN" sz="2400" dirty="0">
                <a:ea typeface="楷体" pitchFamily="49" charset="-122"/>
              </a:rPr>
              <a:t>- provides exclusive access to a device</a:t>
            </a:r>
            <a:r>
              <a:rPr lang="zh-CN" altLang="en-US" sz="2000" dirty="0">
                <a:ea typeface="楷体" pitchFamily="49" charset="-122"/>
              </a:rPr>
              <a:t>提供对设备的独占访问</a:t>
            </a:r>
            <a:endParaRPr lang="en-US" altLang="zh-CN" sz="2000" dirty="0">
              <a:ea typeface="楷体" pitchFamily="49" charset="-122"/>
            </a:endParaRPr>
          </a:p>
          <a:p>
            <a:pPr lvl="1"/>
            <a:r>
              <a:rPr lang="en-US" altLang="zh-CN" sz="2000" dirty="0">
                <a:ea typeface="楷体" pitchFamily="49" charset="-122"/>
              </a:rPr>
              <a:t>System calls for allocation and </a:t>
            </a:r>
            <a:r>
              <a:rPr lang="en-US" altLang="zh-CN" sz="2000" dirty="0" err="1">
                <a:ea typeface="楷体" pitchFamily="49" charset="-122"/>
              </a:rPr>
              <a:t>deallocation</a:t>
            </a:r>
            <a:r>
              <a:rPr lang="zh-CN" altLang="en-US" sz="2000" dirty="0">
                <a:ea typeface="楷体" pitchFamily="49" charset="-122"/>
              </a:rPr>
              <a:t>分配和再分配的系统调用</a:t>
            </a:r>
            <a:endParaRPr lang="en-US" altLang="zh-CN" sz="2000" dirty="0">
              <a:ea typeface="楷体" pitchFamily="49" charset="-122"/>
            </a:endParaRPr>
          </a:p>
          <a:p>
            <a:pPr lvl="1"/>
            <a:r>
              <a:rPr lang="en-US" altLang="zh-CN" sz="2000" dirty="0">
                <a:ea typeface="楷体" pitchFamily="49" charset="-122"/>
              </a:rPr>
              <a:t>Watch out for deadlock</a:t>
            </a:r>
            <a:r>
              <a:rPr lang="zh-CN" altLang="en-US" sz="2000" dirty="0">
                <a:ea typeface="楷体" pitchFamily="49" charset="-122"/>
              </a:rPr>
              <a:t>有可能产生死锁</a:t>
            </a:r>
            <a:endParaRPr lang="en-US" altLang="zh-CN" sz="2400" dirty="0">
              <a:ea typeface="楷体" pitchFamily="49" charset="-122"/>
            </a:endParaRPr>
          </a:p>
          <a:p>
            <a:pPr marL="342900" lvl="1" indent="-342900">
              <a:buClr>
                <a:srgbClr val="993300"/>
              </a:buClr>
              <a:buSzPct val="90000"/>
              <a:buFont typeface="Monotype Sorts" pitchFamily="2" charset="2"/>
              <a:buChar char="n"/>
            </a:pPr>
            <a:r>
              <a:rPr lang="en-US" altLang="zh-CN" sz="2400" b="1" dirty="0">
                <a:solidFill>
                  <a:srgbClr val="3366FF"/>
                </a:solidFill>
                <a:ea typeface="楷体" pitchFamily="49" charset="-122"/>
                <a:cs typeface="+mn-cs"/>
              </a:rPr>
              <a:t>Error Handling</a:t>
            </a:r>
            <a:r>
              <a:rPr lang="zh-CN" altLang="en-US" sz="2400" b="1" dirty="0">
                <a:solidFill>
                  <a:srgbClr val="3366FF"/>
                </a:solidFill>
                <a:ea typeface="楷体" pitchFamily="49" charset="-122"/>
                <a:cs typeface="+mn-cs"/>
              </a:rPr>
              <a:t>（错误处理）</a:t>
            </a:r>
            <a:endParaRPr lang="en-US" altLang="zh-CN" sz="2400" b="1" dirty="0">
              <a:solidFill>
                <a:srgbClr val="3366FF"/>
              </a:solidFill>
              <a:ea typeface="楷体" pitchFamily="49" charset="-122"/>
              <a:cs typeface="+mn-cs"/>
            </a:endParaRPr>
          </a:p>
          <a:p>
            <a:pPr lvl="1"/>
            <a:r>
              <a:rPr lang="en-US" altLang="zh-CN" sz="2000" dirty="0">
                <a:ea typeface="楷体" pitchFamily="49" charset="-122"/>
              </a:rPr>
              <a:t>OS can recover from disk read, device unavailable, transient write failures</a:t>
            </a:r>
            <a:r>
              <a:rPr lang="zh-CN" altLang="en-US" sz="2000" dirty="0">
                <a:ea typeface="楷体" pitchFamily="49" charset="-122"/>
              </a:rPr>
              <a:t>。操作系统可以恢复磁盘读，设备无效，暂时的失败</a:t>
            </a:r>
            <a:endParaRPr lang="en-US" altLang="zh-CN" sz="2000" dirty="0">
              <a:ea typeface="楷体" pitchFamily="49" charset="-122"/>
            </a:endParaRPr>
          </a:p>
          <a:p>
            <a:pPr lvl="1"/>
            <a:r>
              <a:rPr lang="en-US" altLang="zh-CN" sz="2000" dirty="0">
                <a:ea typeface="楷体" pitchFamily="49" charset="-122"/>
              </a:rPr>
              <a:t>Most return an error number or code when I/O request fails</a:t>
            </a:r>
            <a:r>
              <a:rPr lang="zh-CN" altLang="en-US" sz="2000" dirty="0">
                <a:ea typeface="楷体" pitchFamily="49" charset="-122"/>
              </a:rPr>
              <a:t>当</a:t>
            </a:r>
            <a:r>
              <a:rPr lang="en-US" altLang="zh-CN" sz="2000" dirty="0">
                <a:ea typeface="楷体" pitchFamily="49" charset="-122"/>
              </a:rPr>
              <a:t>I/O</a:t>
            </a:r>
            <a:r>
              <a:rPr lang="zh-CN" altLang="en-US" sz="2000" dirty="0">
                <a:ea typeface="楷体" pitchFamily="49" charset="-122"/>
              </a:rPr>
              <a:t>失败时，大多数返回一个错误码 </a:t>
            </a:r>
            <a:endParaRPr lang="en-US" altLang="zh-CN" sz="2000" dirty="0">
              <a:ea typeface="楷体" pitchFamily="49" charset="-122"/>
            </a:endParaRPr>
          </a:p>
          <a:p>
            <a:pPr lvl="1"/>
            <a:r>
              <a:rPr lang="en-US" altLang="zh-CN" sz="2000" dirty="0">
                <a:ea typeface="楷体" pitchFamily="49" charset="-122"/>
              </a:rPr>
              <a:t>System error logs hold problem reports</a:t>
            </a:r>
            <a:r>
              <a:rPr lang="zh-CN" altLang="en-US" sz="2000" dirty="0">
                <a:ea typeface="楷体" pitchFamily="49" charset="-122"/>
                <a:cs typeface="Times New Roman" pitchFamily="18" charset="0"/>
              </a:rPr>
              <a:t>系统日志记录了出错报告</a:t>
            </a:r>
            <a:endParaRPr lang="en-US" altLang="zh-CN" sz="2000" dirty="0">
              <a:ea typeface="楷体" pitchFamily="49" charset="-122"/>
              <a:cs typeface="Times New Roman" pitchFamily="18" charset="0"/>
            </a:endParaRPr>
          </a:p>
          <a:p>
            <a:endParaRPr lang="en-US" altLang="zh-CN" sz="2000" dirty="0"/>
          </a:p>
        </p:txBody>
      </p:sp>
      <mc:AlternateContent xmlns:mc="http://schemas.openxmlformats.org/markup-compatibility/2006" xmlns:p14="http://schemas.microsoft.com/office/powerpoint/2010/main">
        <mc:Choice Requires="p14">
          <p:contentPart p14:bwMode="auto" r:id="rId3">
            <p14:nvContentPartPr>
              <p14:cNvPr id="2" name="墨迹 1"/>
              <p14:cNvContentPartPr/>
              <p14:nvPr/>
            </p14:nvContentPartPr>
            <p14:xfrm>
              <a:off x="1889280" y="2370600"/>
              <a:ext cx="6894000" cy="2629440"/>
            </p14:xfrm>
          </p:contentPart>
        </mc:Choice>
        <mc:Fallback xmlns="">
          <p:pic>
            <p:nvPicPr>
              <p:cNvPr id="2" name="墨迹 1"/>
              <p:cNvPicPr/>
              <p:nvPr/>
            </p:nvPicPr>
            <p:blipFill>
              <a:blip r:embed="rId4"/>
              <a:stretch>
                <a:fillRect/>
              </a:stretch>
            </p:blipFill>
            <p:spPr>
              <a:xfrm>
                <a:off x="1879920" y="2361240"/>
                <a:ext cx="6912720" cy="2648160"/>
              </a:xfrm>
              <a:prstGeom prst="rect">
                <a:avLst/>
              </a:prstGeom>
            </p:spPr>
          </p:pic>
        </mc:Fallback>
      </mc:AlternateContent>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altLang="zh-CN"/>
              <a:t>I/O Protection</a:t>
            </a:r>
          </a:p>
        </p:txBody>
      </p:sp>
      <p:sp>
        <p:nvSpPr>
          <p:cNvPr id="33795" name="Rectangle 3"/>
          <p:cNvSpPr>
            <a:spLocks noGrp="1" noChangeArrowheads="1"/>
          </p:cNvSpPr>
          <p:nvPr>
            <p:ph idx="1"/>
          </p:nvPr>
        </p:nvSpPr>
        <p:spPr/>
        <p:txBody>
          <a:bodyPr/>
          <a:lstStyle/>
          <a:p>
            <a:r>
              <a:rPr lang="en-US" altLang="zh-CN" sz="2400" dirty="0"/>
              <a:t>User process may accidentally or purposefully attempt to disrupt normal operation via illegal I/O instructions</a:t>
            </a:r>
          </a:p>
          <a:p>
            <a:pPr lvl="1"/>
            <a:r>
              <a:rPr lang="en-US" altLang="zh-CN" sz="2000" dirty="0"/>
              <a:t>All I/O instructions defined to be privileged</a:t>
            </a:r>
          </a:p>
          <a:p>
            <a:pPr lvl="1"/>
            <a:r>
              <a:rPr lang="en-US" altLang="zh-CN" sz="2000" dirty="0"/>
              <a:t>I/O must be performed via system calls</a:t>
            </a:r>
          </a:p>
          <a:p>
            <a:pPr lvl="2"/>
            <a:r>
              <a:rPr lang="en-US" altLang="zh-CN" sz="2000" dirty="0"/>
              <a:t>Memory-mapped and I/O port memory locations must be protected too</a:t>
            </a:r>
          </a:p>
        </p:txBody>
      </p:sp>
      <mc:AlternateContent xmlns:mc="http://schemas.openxmlformats.org/markup-compatibility/2006" xmlns:p14="http://schemas.microsoft.com/office/powerpoint/2010/main">
        <mc:Choice Requires="p14">
          <p:contentPart p14:bwMode="auto" r:id="rId3">
            <p14:nvContentPartPr>
              <p14:cNvPr id="2" name="墨迹 1"/>
              <p14:cNvContentPartPr/>
              <p14:nvPr/>
            </p14:nvContentPartPr>
            <p14:xfrm>
              <a:off x="1924920" y="2125440"/>
              <a:ext cx="7696080" cy="1243440"/>
            </p14:xfrm>
          </p:contentPart>
        </mc:Choice>
        <mc:Fallback xmlns="">
          <p:pic>
            <p:nvPicPr>
              <p:cNvPr id="2" name="墨迹 1"/>
              <p:cNvPicPr/>
              <p:nvPr/>
            </p:nvPicPr>
            <p:blipFill>
              <a:blip r:embed="rId4"/>
              <a:stretch>
                <a:fillRect/>
              </a:stretch>
            </p:blipFill>
            <p:spPr>
              <a:xfrm>
                <a:off x="1915560" y="2116080"/>
                <a:ext cx="7714800" cy="1262160"/>
              </a:xfrm>
              <a:prstGeom prst="rect">
                <a:avLst/>
              </a:prstGeom>
            </p:spPr>
          </p:pic>
        </mc:Fallback>
      </mc:AlternateContent>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ltLang="zh-CN"/>
              <a:t>Use of a System Call to Perform I/O</a:t>
            </a:r>
          </a:p>
        </p:txBody>
      </p:sp>
      <p:sp>
        <p:nvSpPr>
          <p:cNvPr id="2" name="内容占位符 1"/>
          <p:cNvSpPr>
            <a:spLocks noGrp="1"/>
          </p:cNvSpPr>
          <p:nvPr>
            <p:ph idx="1"/>
          </p:nvPr>
        </p:nvSpPr>
        <p:spPr/>
        <p:txBody>
          <a:bodyPr/>
          <a:lstStyle/>
          <a:p>
            <a:endParaRPr lang="zh-CN" altLang="en-US"/>
          </a:p>
        </p:txBody>
      </p:sp>
      <p:pic>
        <p:nvPicPr>
          <p:cNvPr id="34819"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5976" y="1238251"/>
            <a:ext cx="5072063" cy="51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p14="http://schemas.microsoft.com/office/powerpoint/2010/main">
        <mc:Choice Requires="p14">
          <p:contentPart p14:bwMode="auto" r:id="rId4">
            <p14:nvContentPartPr>
              <p14:cNvPr id="3" name="墨迹 2"/>
              <p14:cNvContentPartPr/>
              <p14:nvPr/>
            </p14:nvContentPartPr>
            <p14:xfrm>
              <a:off x="3391200" y="3101400"/>
              <a:ext cx="5499000" cy="2696400"/>
            </p14:xfrm>
          </p:contentPart>
        </mc:Choice>
        <mc:Fallback xmlns="">
          <p:pic>
            <p:nvPicPr>
              <p:cNvPr id="3" name="墨迹 2"/>
              <p:cNvPicPr/>
              <p:nvPr/>
            </p:nvPicPr>
            <p:blipFill>
              <a:blip r:embed="rId5"/>
              <a:stretch>
                <a:fillRect/>
              </a:stretch>
            </p:blipFill>
            <p:spPr>
              <a:xfrm>
                <a:off x="3381840" y="3092040"/>
                <a:ext cx="5517720" cy="2715120"/>
              </a:xfrm>
              <a:prstGeom prst="rect">
                <a:avLst/>
              </a:prstGeom>
            </p:spPr>
          </p:pic>
        </mc:Fallback>
      </mc:AlternateContent>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13.1 Overview</a:t>
            </a:r>
            <a:endParaRPr lang="zh-CN" altLang="en-US" dirty="0"/>
          </a:p>
        </p:txBody>
      </p:sp>
    </p:spTree>
    <p:extLst>
      <p:ext uri="{BB962C8B-B14F-4D97-AF65-F5344CB8AC3E}">
        <p14:creationId xmlns:p14="http://schemas.microsoft.com/office/powerpoint/2010/main" val="40738414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altLang="zh-CN"/>
              <a:t>Kernel Data Structures</a:t>
            </a:r>
          </a:p>
        </p:txBody>
      </p:sp>
      <p:sp>
        <p:nvSpPr>
          <p:cNvPr id="35843" name="Rectangle 3"/>
          <p:cNvSpPr>
            <a:spLocks noGrp="1" noChangeArrowheads="1"/>
          </p:cNvSpPr>
          <p:nvPr>
            <p:ph idx="1"/>
          </p:nvPr>
        </p:nvSpPr>
        <p:spPr>
          <a:xfrm>
            <a:off x="761999" y="1131889"/>
            <a:ext cx="10982587" cy="4991820"/>
          </a:xfrm>
        </p:spPr>
        <p:txBody>
          <a:bodyPr/>
          <a:lstStyle/>
          <a:p>
            <a:r>
              <a:rPr lang="en-US" altLang="zh-CN" sz="2400" dirty="0"/>
              <a:t>Kernel keeps </a:t>
            </a:r>
            <a:r>
              <a:rPr lang="en-US" altLang="zh-CN" sz="2400" dirty="0">
                <a:solidFill>
                  <a:srgbClr val="FF0000"/>
                </a:solidFill>
              </a:rPr>
              <a:t>state info </a:t>
            </a:r>
            <a:r>
              <a:rPr lang="en-US" altLang="zh-CN" sz="2400" dirty="0"/>
              <a:t>for I/O components, including open file tables, network connections, character device state</a:t>
            </a:r>
            <a:r>
              <a:rPr lang="zh-CN" altLang="en-US" sz="2400" dirty="0"/>
              <a:t>。</a:t>
            </a:r>
            <a:endParaRPr lang="en-US" altLang="zh-CN" sz="2400" dirty="0"/>
          </a:p>
          <a:p>
            <a:pPr marL="0" indent="0">
              <a:buNone/>
            </a:pPr>
            <a:r>
              <a:rPr lang="zh-CN" altLang="en-US" sz="2000" dirty="0">
                <a:latin typeface="楷体" pitchFamily="49" charset="-122"/>
                <a:ea typeface="楷体" pitchFamily="49" charset="-122"/>
              </a:rPr>
              <a:t>内核需要保存</a:t>
            </a:r>
            <a:r>
              <a:rPr lang="en-US" altLang="zh-CN" sz="2000" dirty="0">
                <a:latin typeface="楷体" pitchFamily="49" charset="-122"/>
                <a:ea typeface="楷体" pitchFamily="49" charset="-122"/>
              </a:rPr>
              <a:t>I/O</a:t>
            </a:r>
            <a:r>
              <a:rPr lang="zh-CN" altLang="en-US" sz="2000" dirty="0">
                <a:latin typeface="楷体" pitchFamily="49" charset="-122"/>
                <a:ea typeface="楷体" pitchFamily="49" charset="-122"/>
              </a:rPr>
              <a:t>组件使用的状态信息，包括打开文件表，网络连接，字符设备状态等</a:t>
            </a:r>
            <a:br>
              <a:rPr lang="en-US" altLang="zh-CN" sz="2000" dirty="0"/>
            </a:br>
            <a:endParaRPr lang="en-US" altLang="zh-CN" sz="2000" dirty="0"/>
          </a:p>
          <a:p>
            <a:r>
              <a:rPr lang="en-US" altLang="zh-CN" sz="2400" dirty="0"/>
              <a:t>Many, many complex data structures to track buffers, memory allocation, “dirty” blocks</a:t>
            </a:r>
            <a:r>
              <a:rPr lang="zh-CN" altLang="en-US" sz="2400" dirty="0"/>
              <a:t>。</a:t>
            </a:r>
            <a:endParaRPr lang="en-US" altLang="zh-CN" sz="2400" dirty="0"/>
          </a:p>
          <a:p>
            <a:pPr marL="0" indent="0">
              <a:buNone/>
            </a:pPr>
            <a:r>
              <a:rPr lang="zh-CN" altLang="en-US" sz="2000" dirty="0">
                <a:latin typeface="楷体" pitchFamily="49" charset="-122"/>
                <a:ea typeface="楷体" pitchFamily="49" charset="-122"/>
              </a:rPr>
              <a:t>许多复杂的数据结构用来跟踪缓冲，内存分配，及“脏”块</a:t>
            </a:r>
            <a:br>
              <a:rPr lang="en-US" altLang="zh-CN" sz="2000" dirty="0"/>
            </a:br>
            <a:endParaRPr lang="en-US" altLang="zh-CN" sz="2000" dirty="0"/>
          </a:p>
          <a:p>
            <a:r>
              <a:rPr lang="en-US" altLang="zh-CN" sz="2400" dirty="0"/>
              <a:t>Some use object-oriented methods and message passing to implement I/O</a:t>
            </a:r>
            <a:r>
              <a:rPr lang="zh-CN" altLang="en-US" sz="2400" dirty="0"/>
              <a:t>。</a:t>
            </a:r>
            <a:endParaRPr lang="en-US" altLang="zh-CN" sz="2400" dirty="0"/>
          </a:p>
          <a:p>
            <a:pPr marL="0" indent="0">
              <a:buNone/>
            </a:pPr>
            <a:r>
              <a:rPr lang="zh-CN" altLang="en-US" sz="2000" dirty="0">
                <a:latin typeface="楷体" pitchFamily="49" charset="-122"/>
                <a:ea typeface="楷体" pitchFamily="49" charset="-122"/>
              </a:rPr>
              <a:t>某些</a:t>
            </a:r>
            <a:r>
              <a:rPr lang="en-US" altLang="zh-CN" sz="2000" dirty="0">
                <a:latin typeface="楷体" pitchFamily="49" charset="-122"/>
                <a:ea typeface="楷体" pitchFamily="49" charset="-122"/>
              </a:rPr>
              <a:t>OS</a:t>
            </a:r>
            <a:r>
              <a:rPr lang="zh-CN" altLang="en-US" sz="2000" dirty="0">
                <a:latin typeface="楷体" pitchFamily="49" charset="-122"/>
                <a:ea typeface="楷体" pitchFamily="49" charset="-122"/>
              </a:rPr>
              <a:t>用面向对象的方法和消息传递的方法来实现</a:t>
            </a:r>
            <a:r>
              <a:rPr lang="en-US" altLang="zh-CN" sz="2000" dirty="0">
                <a:latin typeface="楷体" pitchFamily="49" charset="-122"/>
                <a:ea typeface="楷体" pitchFamily="49" charset="-122"/>
              </a:rPr>
              <a:t>I/O</a:t>
            </a:r>
          </a:p>
          <a:p>
            <a:endParaRPr lang="en-US" altLang="zh-CN" sz="2000" dirty="0"/>
          </a:p>
          <a:p>
            <a:endParaRPr lang="en-US" altLang="zh-CN" sz="20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altLang="zh-CN"/>
              <a:t>UNIX I/O Kernel Structure</a:t>
            </a:r>
            <a:endParaRPr lang="en-US" altLang="zh-CN" sz="2400"/>
          </a:p>
        </p:txBody>
      </p:sp>
      <p:sp>
        <p:nvSpPr>
          <p:cNvPr id="2" name="内容占位符 1"/>
          <p:cNvSpPr>
            <a:spLocks noGrp="1"/>
          </p:cNvSpPr>
          <p:nvPr>
            <p:ph idx="1"/>
          </p:nvPr>
        </p:nvSpPr>
        <p:spPr/>
        <p:txBody>
          <a:bodyPr/>
          <a:lstStyle/>
          <a:p>
            <a:endParaRPr lang="zh-CN" altLang="en-US"/>
          </a:p>
        </p:txBody>
      </p:sp>
      <p:pic>
        <p:nvPicPr>
          <p:cNvPr id="3686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4788" y="1220788"/>
            <a:ext cx="6462712" cy="4857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798286" y="1135743"/>
            <a:ext cx="10363200" cy="2127250"/>
          </a:xfrm>
        </p:spPr>
        <p:txBody>
          <a:bodyPr/>
          <a:lstStyle/>
          <a:p>
            <a:r>
              <a:rPr lang="en-US" altLang="zh-CN" sz="4000" dirty="0"/>
              <a:t>13.5 I/O Requests to Hardware Operations</a:t>
            </a:r>
            <a:endParaRPr lang="zh-CN" altLang="en-US" sz="4000" dirty="0"/>
          </a:p>
        </p:txBody>
      </p:sp>
    </p:spTree>
    <p:extLst>
      <p:ext uri="{BB962C8B-B14F-4D97-AF65-F5344CB8AC3E}">
        <p14:creationId xmlns:p14="http://schemas.microsoft.com/office/powerpoint/2010/main" val="20344875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en-US" altLang="zh-CN" sz="2800" dirty="0">
                <a:solidFill>
                  <a:srgbClr val="C00000"/>
                </a:solidFill>
                <a:ea typeface="宋体" pitchFamily="2" charset="-122"/>
              </a:rPr>
              <a:t> </a:t>
            </a:r>
            <a:r>
              <a:rPr lang="en-US" altLang="zh-CN" sz="2800" dirty="0">
                <a:solidFill>
                  <a:srgbClr val="C00000"/>
                </a:solidFill>
              </a:rPr>
              <a:t>I/O Requests to Hardware Operations</a:t>
            </a:r>
          </a:p>
        </p:txBody>
      </p:sp>
      <p:sp>
        <p:nvSpPr>
          <p:cNvPr id="37891" name="Rectangle 3"/>
          <p:cNvSpPr>
            <a:spLocks noGrp="1" noChangeArrowheads="1"/>
          </p:cNvSpPr>
          <p:nvPr>
            <p:ph idx="1"/>
          </p:nvPr>
        </p:nvSpPr>
        <p:spPr/>
        <p:txBody>
          <a:bodyPr/>
          <a:lstStyle/>
          <a:p>
            <a:r>
              <a:rPr lang="en-US" altLang="zh-CN" sz="2000" dirty="0"/>
              <a:t>Consider reading a file from disk for a process:</a:t>
            </a:r>
            <a:br>
              <a:rPr lang="en-US" altLang="zh-CN" sz="2000" dirty="0"/>
            </a:br>
            <a:r>
              <a:rPr lang="en-US" altLang="zh-CN" sz="2000" dirty="0"/>
              <a:t> </a:t>
            </a:r>
          </a:p>
          <a:p>
            <a:pPr lvl="1"/>
            <a:r>
              <a:rPr lang="zh-CN" altLang="en-US" sz="2400" dirty="0">
                <a:latin typeface="Times New Roman" pitchFamily="18" charset="0"/>
                <a:ea typeface="楷体" pitchFamily="49" charset="-122"/>
                <a:cs typeface="Times New Roman" pitchFamily="18" charset="0"/>
              </a:rPr>
              <a:t>确定保存文件的设备</a:t>
            </a:r>
            <a:endParaRPr lang="en-US" altLang="zh-CN" sz="2400" dirty="0">
              <a:latin typeface="Times New Roman" pitchFamily="18" charset="0"/>
              <a:ea typeface="楷体" pitchFamily="49" charset="-122"/>
              <a:cs typeface="Times New Roman" pitchFamily="18" charset="0"/>
            </a:endParaRPr>
          </a:p>
          <a:p>
            <a:pPr lvl="1"/>
            <a:r>
              <a:rPr lang="zh-CN" altLang="en-US" sz="2400" dirty="0">
                <a:latin typeface="Times New Roman" pitchFamily="18" charset="0"/>
                <a:ea typeface="楷体" pitchFamily="49" charset="-122"/>
                <a:cs typeface="Times New Roman" pitchFamily="18" charset="0"/>
              </a:rPr>
              <a:t>转换名字到设备的表示法</a:t>
            </a:r>
            <a:endParaRPr lang="en-US" altLang="zh-CN" sz="2400" dirty="0">
              <a:latin typeface="Times New Roman" pitchFamily="18" charset="0"/>
              <a:ea typeface="楷体" pitchFamily="49" charset="-122"/>
              <a:cs typeface="Times New Roman" pitchFamily="18" charset="0"/>
            </a:endParaRPr>
          </a:p>
          <a:p>
            <a:pPr lvl="1"/>
            <a:r>
              <a:rPr lang="zh-CN" altLang="en-US" sz="2400" dirty="0">
                <a:latin typeface="Times New Roman" pitchFamily="18" charset="0"/>
                <a:ea typeface="楷体" pitchFamily="49" charset="-122"/>
                <a:cs typeface="Times New Roman" pitchFamily="18" charset="0"/>
              </a:rPr>
              <a:t>把数据从磁盘读到缓冲区中</a:t>
            </a:r>
            <a:endParaRPr lang="en-US" altLang="zh-CN" sz="2400" dirty="0">
              <a:latin typeface="Times New Roman" pitchFamily="18" charset="0"/>
              <a:ea typeface="楷体" pitchFamily="49" charset="-122"/>
              <a:cs typeface="Times New Roman" pitchFamily="18" charset="0"/>
            </a:endParaRPr>
          </a:p>
          <a:p>
            <a:pPr lvl="1"/>
            <a:r>
              <a:rPr lang="zh-CN" altLang="en-US" sz="2400" dirty="0">
                <a:latin typeface="Times New Roman" pitchFamily="18" charset="0"/>
                <a:ea typeface="楷体" pitchFamily="49" charset="-122"/>
                <a:cs typeface="Times New Roman" pitchFamily="18" charset="0"/>
              </a:rPr>
              <a:t>通知请求进程数据现在是有效的</a:t>
            </a:r>
            <a:endParaRPr lang="en-US" altLang="zh-CN" sz="2400" dirty="0">
              <a:latin typeface="Times New Roman" pitchFamily="18" charset="0"/>
              <a:ea typeface="楷体" pitchFamily="49" charset="-122"/>
              <a:cs typeface="Times New Roman" pitchFamily="18" charset="0"/>
            </a:endParaRPr>
          </a:p>
          <a:p>
            <a:pPr lvl="1"/>
            <a:r>
              <a:rPr lang="zh-CN" altLang="en-US" sz="2400" dirty="0">
                <a:latin typeface="Times New Roman" pitchFamily="18" charset="0"/>
                <a:ea typeface="楷体" pitchFamily="49" charset="-122"/>
                <a:cs typeface="Times New Roman" pitchFamily="18" charset="0"/>
              </a:rPr>
              <a:t>把控制权返回给进程</a:t>
            </a:r>
            <a:endParaRPr lang="en-US" altLang="zh-CN" sz="2400" dirty="0">
              <a:latin typeface="Times New Roman" pitchFamily="18" charset="0"/>
              <a:ea typeface="楷体" pitchFamily="49" charset="-122"/>
              <a:cs typeface="Times New Roman" pitchFamily="18" charset="0"/>
            </a:endParaRPr>
          </a:p>
          <a:p>
            <a:pPr lvl="1"/>
            <a:endParaRPr lang="en-US" altLang="zh-CN" sz="20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en-US" altLang="zh-CN"/>
              <a:t>Life Cycle of An I/O Request</a:t>
            </a:r>
            <a:endParaRPr lang="en-US" altLang="zh-CN" sz="2400"/>
          </a:p>
        </p:txBody>
      </p:sp>
      <p:sp>
        <p:nvSpPr>
          <p:cNvPr id="2" name="内容占位符 1"/>
          <p:cNvSpPr>
            <a:spLocks noGrp="1"/>
          </p:cNvSpPr>
          <p:nvPr>
            <p:ph idx="1"/>
          </p:nvPr>
        </p:nvSpPr>
        <p:spPr/>
        <p:txBody>
          <a:bodyPr/>
          <a:lstStyle/>
          <a:p>
            <a:endParaRPr lang="zh-CN" altLang="en-US"/>
          </a:p>
        </p:txBody>
      </p:sp>
      <p:pic>
        <p:nvPicPr>
          <p:cNvPr id="3891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8751" y="1166814"/>
            <a:ext cx="6353175" cy="510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6" name="AutoShape 4"/>
          <p:cNvSpPr>
            <a:spLocks noChangeArrowheads="1"/>
          </p:cNvSpPr>
          <p:nvPr/>
        </p:nvSpPr>
        <p:spPr bwMode="auto">
          <a:xfrm>
            <a:off x="4548188" y="1731964"/>
            <a:ext cx="1746250" cy="306387"/>
          </a:xfrm>
          <a:prstGeom prst="wedgeRoundRectCallout">
            <a:avLst>
              <a:gd name="adj1" fmla="val -28366"/>
              <a:gd name="adj2" fmla="val 140671"/>
              <a:gd name="adj3" fmla="val 16667"/>
            </a:avLst>
          </a:prstGeom>
          <a:solidFill>
            <a:schemeClr val="accent1"/>
          </a:solidFill>
          <a:ln w="9525">
            <a:solidFill>
              <a:schemeClr val="tx1"/>
            </a:solidFill>
            <a:miter lim="800000"/>
            <a:headEnd/>
            <a:tailEnd/>
          </a:ln>
        </p:spPr>
        <p:txBody>
          <a:bodyPr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r>
              <a:rPr lang="zh-CN" altLang="en-US" sz="1400">
                <a:solidFill>
                  <a:srgbClr val="FF3300"/>
                </a:solidFill>
                <a:latin typeface="Helvetica" pitchFamily="34" charset="0"/>
                <a:ea typeface="宋体" pitchFamily="2" charset="-122"/>
              </a:rPr>
              <a:t>数据已在缓冲区</a:t>
            </a:r>
          </a:p>
        </p:txBody>
      </p:sp>
      <p:sp>
        <p:nvSpPr>
          <p:cNvPr id="38917" name="AutoShape 5"/>
          <p:cNvSpPr>
            <a:spLocks noChangeArrowheads="1"/>
          </p:cNvSpPr>
          <p:nvPr/>
        </p:nvSpPr>
        <p:spPr bwMode="auto">
          <a:xfrm>
            <a:off x="5049838" y="2473325"/>
            <a:ext cx="1746250" cy="306388"/>
          </a:xfrm>
          <a:prstGeom prst="wedgeRoundRectCallout">
            <a:avLst>
              <a:gd name="adj1" fmla="val -71366"/>
              <a:gd name="adj2" fmla="val 111139"/>
              <a:gd name="adj3" fmla="val 16667"/>
            </a:avLst>
          </a:prstGeom>
          <a:solidFill>
            <a:schemeClr val="accent1"/>
          </a:solidFill>
          <a:ln w="9525">
            <a:solidFill>
              <a:schemeClr val="tx1"/>
            </a:solidFill>
            <a:miter lim="800000"/>
            <a:headEnd/>
            <a:tailEnd/>
          </a:ln>
        </p:spPr>
        <p:txBody>
          <a:bodyPr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r>
              <a:rPr lang="zh-CN" altLang="en-US" sz="1400">
                <a:solidFill>
                  <a:srgbClr val="FF3300"/>
                </a:solidFill>
                <a:latin typeface="Helvetica" pitchFamily="34" charset="0"/>
                <a:ea typeface="宋体" pitchFamily="2" charset="-122"/>
              </a:rPr>
              <a:t>启动</a:t>
            </a:r>
            <a:r>
              <a:rPr lang="en-US" altLang="zh-CN" sz="1400">
                <a:solidFill>
                  <a:srgbClr val="FF3300"/>
                </a:solidFill>
                <a:latin typeface="Helvetica" pitchFamily="34" charset="0"/>
                <a:ea typeface="宋体" pitchFamily="2" charset="-122"/>
              </a:rPr>
              <a:t>I/O</a:t>
            </a:r>
            <a:r>
              <a:rPr lang="zh-CN" altLang="en-US" sz="1400">
                <a:solidFill>
                  <a:srgbClr val="FF3300"/>
                </a:solidFill>
                <a:latin typeface="Helvetica" pitchFamily="34" charset="0"/>
                <a:ea typeface="宋体" pitchFamily="2" charset="-122"/>
              </a:rPr>
              <a:t>设备</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altLang="zh-CN">
                <a:solidFill>
                  <a:srgbClr val="FF6600"/>
                </a:solidFill>
                <a:ea typeface="宋体" pitchFamily="2" charset="-122"/>
              </a:rPr>
              <a:t>13.6 </a:t>
            </a:r>
            <a:r>
              <a:rPr lang="en-US" altLang="zh-CN">
                <a:solidFill>
                  <a:srgbClr val="FF6600"/>
                </a:solidFill>
              </a:rPr>
              <a:t>STREAMS</a:t>
            </a:r>
          </a:p>
        </p:txBody>
      </p:sp>
      <p:sp>
        <p:nvSpPr>
          <p:cNvPr id="39939" name="Rectangle 3"/>
          <p:cNvSpPr>
            <a:spLocks noGrp="1" noChangeArrowheads="1"/>
          </p:cNvSpPr>
          <p:nvPr>
            <p:ph idx="1"/>
          </p:nvPr>
        </p:nvSpPr>
        <p:spPr/>
        <p:txBody>
          <a:bodyPr/>
          <a:lstStyle/>
          <a:p>
            <a:r>
              <a:rPr lang="en-US" altLang="zh-CN" sz="1800" dirty="0">
                <a:solidFill>
                  <a:srgbClr val="3366FF"/>
                </a:solidFill>
              </a:rPr>
              <a:t>STREAMS</a:t>
            </a:r>
            <a:r>
              <a:rPr lang="en-US" altLang="zh-CN" sz="1800" dirty="0"/>
              <a:t> – a full-duplex communication channel between a user-level process and a device in Unix System V and beyond</a:t>
            </a:r>
          </a:p>
          <a:p>
            <a:endParaRPr lang="en-US" altLang="zh-CN" sz="1800" dirty="0"/>
          </a:p>
          <a:p>
            <a:r>
              <a:rPr lang="en-US" altLang="zh-CN" sz="1800" dirty="0"/>
              <a:t>A STREAMS consists of:</a:t>
            </a:r>
          </a:p>
          <a:p>
            <a:pPr>
              <a:buFont typeface="Monotype Sorts" pitchFamily="2" charset="2"/>
              <a:buNone/>
            </a:pPr>
            <a:r>
              <a:rPr lang="en-US" altLang="zh-CN" sz="1800" dirty="0"/>
              <a:t>	- </a:t>
            </a:r>
            <a:r>
              <a:rPr lang="en-US" altLang="zh-CN" sz="1600" dirty="0"/>
              <a:t>STREAM head interfaces with the user process</a:t>
            </a:r>
          </a:p>
          <a:p>
            <a:pPr>
              <a:buFont typeface="Monotype Sorts" pitchFamily="2" charset="2"/>
              <a:buNone/>
            </a:pPr>
            <a:r>
              <a:rPr lang="en-US" altLang="zh-CN" sz="1600" dirty="0"/>
              <a:t>	- driver end interfaces with the device</a:t>
            </a:r>
            <a:br>
              <a:rPr lang="en-US" altLang="zh-CN" sz="1600" dirty="0"/>
            </a:br>
            <a:r>
              <a:rPr lang="en-US" altLang="zh-CN" sz="1600" dirty="0"/>
              <a:t>- zero or </a:t>
            </a:r>
            <a:r>
              <a:rPr lang="en-US" altLang="zh-CN" sz="1600"/>
              <a:t>more STREAMs </a:t>
            </a:r>
            <a:r>
              <a:rPr lang="en-US" altLang="zh-CN" sz="1600" dirty="0"/>
              <a:t>modules between them</a:t>
            </a:r>
            <a:r>
              <a:rPr lang="en-US" altLang="zh-CN" sz="1800" dirty="0"/>
              <a:t>.</a:t>
            </a:r>
          </a:p>
          <a:p>
            <a:pPr>
              <a:buFont typeface="Monotype Sorts" pitchFamily="2" charset="2"/>
              <a:buNone/>
            </a:pPr>
            <a:endParaRPr lang="en-US" altLang="zh-CN" sz="1800" dirty="0"/>
          </a:p>
          <a:p>
            <a:r>
              <a:rPr lang="en-US" altLang="zh-CN" sz="1800" dirty="0"/>
              <a:t>Each module contains a </a:t>
            </a:r>
            <a:r>
              <a:rPr lang="en-US" altLang="zh-CN" sz="1800" dirty="0">
                <a:solidFill>
                  <a:srgbClr val="3366FF"/>
                </a:solidFill>
              </a:rPr>
              <a:t>read</a:t>
            </a:r>
            <a:r>
              <a:rPr lang="en-US" altLang="zh-CN" sz="1800" b="1" dirty="0"/>
              <a:t>  </a:t>
            </a:r>
            <a:r>
              <a:rPr lang="en-US" altLang="zh-CN" sz="1800" dirty="0">
                <a:solidFill>
                  <a:srgbClr val="3366FF"/>
                </a:solidFill>
              </a:rPr>
              <a:t>queue</a:t>
            </a:r>
            <a:r>
              <a:rPr lang="en-US" altLang="zh-CN" sz="1800" dirty="0"/>
              <a:t> and a </a:t>
            </a:r>
            <a:r>
              <a:rPr lang="en-US" altLang="zh-CN" sz="1800" dirty="0">
                <a:solidFill>
                  <a:srgbClr val="3366FF"/>
                </a:solidFill>
              </a:rPr>
              <a:t>write queue</a:t>
            </a:r>
          </a:p>
          <a:p>
            <a:endParaRPr lang="en-US" altLang="zh-CN" sz="1800" dirty="0"/>
          </a:p>
          <a:p>
            <a:r>
              <a:rPr lang="en-US" altLang="zh-CN" sz="1800" dirty="0"/>
              <a:t>Message passing is used to communicate between queues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altLang="zh-CN"/>
              <a:t>The STREAMS Structure</a:t>
            </a:r>
            <a:endParaRPr lang="en-US" altLang="zh-CN" sz="2400"/>
          </a:p>
        </p:txBody>
      </p:sp>
      <p:sp>
        <p:nvSpPr>
          <p:cNvPr id="2" name="内容占位符 1"/>
          <p:cNvSpPr>
            <a:spLocks noGrp="1"/>
          </p:cNvSpPr>
          <p:nvPr>
            <p:ph idx="1"/>
          </p:nvPr>
        </p:nvSpPr>
        <p:spPr/>
        <p:txBody>
          <a:bodyPr/>
          <a:lstStyle/>
          <a:p>
            <a:endParaRPr lang="zh-CN" altLang="en-US"/>
          </a:p>
        </p:txBody>
      </p:sp>
      <p:pic>
        <p:nvPicPr>
          <p:cNvPr id="4096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1888" y="974725"/>
            <a:ext cx="5734050" cy="553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altLang="zh-CN">
                <a:solidFill>
                  <a:srgbClr val="FF6600"/>
                </a:solidFill>
                <a:ea typeface="宋体" pitchFamily="2" charset="-122"/>
              </a:rPr>
              <a:t>13.7 </a:t>
            </a:r>
            <a:r>
              <a:rPr lang="en-US" altLang="zh-CN">
                <a:solidFill>
                  <a:srgbClr val="FF6600"/>
                </a:solidFill>
              </a:rPr>
              <a:t>Performance</a:t>
            </a:r>
          </a:p>
        </p:txBody>
      </p:sp>
      <p:sp>
        <p:nvSpPr>
          <p:cNvPr id="41987" name="Rectangle 3"/>
          <p:cNvSpPr>
            <a:spLocks noGrp="1" noChangeArrowheads="1"/>
          </p:cNvSpPr>
          <p:nvPr>
            <p:ph idx="1"/>
          </p:nvPr>
        </p:nvSpPr>
        <p:spPr/>
        <p:txBody>
          <a:bodyPr/>
          <a:lstStyle/>
          <a:p>
            <a:r>
              <a:rPr lang="en-US" altLang="zh-CN" sz="1800"/>
              <a:t>I/O a major factor in system performance:</a:t>
            </a:r>
            <a:br>
              <a:rPr lang="en-US" altLang="zh-CN" sz="1800"/>
            </a:br>
            <a:endParaRPr lang="en-US" altLang="zh-CN" sz="1800"/>
          </a:p>
          <a:p>
            <a:pPr lvl="1"/>
            <a:r>
              <a:rPr lang="en-US" altLang="zh-CN" sz="1800"/>
              <a:t>Demands CPU to execute device driver, kernel I/O code</a:t>
            </a:r>
          </a:p>
          <a:p>
            <a:pPr lvl="1"/>
            <a:r>
              <a:rPr lang="en-US" altLang="zh-CN" sz="1800"/>
              <a:t>Context switches due to interrupts</a:t>
            </a:r>
          </a:p>
          <a:p>
            <a:pPr lvl="1"/>
            <a:r>
              <a:rPr lang="en-US" altLang="zh-CN" sz="1800"/>
              <a:t>Data copying</a:t>
            </a:r>
          </a:p>
          <a:p>
            <a:pPr lvl="1"/>
            <a:r>
              <a:rPr lang="en-US" altLang="zh-CN" sz="1800"/>
              <a:t>Network traffic especially stressful</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altLang="zh-CN"/>
              <a:t>Intercomputer Communications</a:t>
            </a:r>
            <a:endParaRPr lang="en-US" altLang="zh-CN" sz="2400"/>
          </a:p>
        </p:txBody>
      </p:sp>
      <p:sp>
        <p:nvSpPr>
          <p:cNvPr id="2" name="内容占位符 1"/>
          <p:cNvSpPr>
            <a:spLocks noGrp="1"/>
          </p:cNvSpPr>
          <p:nvPr>
            <p:ph idx="1"/>
          </p:nvPr>
        </p:nvSpPr>
        <p:spPr/>
        <p:txBody>
          <a:bodyPr/>
          <a:lstStyle/>
          <a:p>
            <a:endParaRPr lang="zh-CN" altLang="en-US"/>
          </a:p>
        </p:txBody>
      </p:sp>
      <p:pic>
        <p:nvPicPr>
          <p:cNvPr id="430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0701" y="981075"/>
            <a:ext cx="5438775" cy="542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lang="en-US" altLang="zh-CN"/>
              <a:t>Improving Performance</a:t>
            </a:r>
          </a:p>
        </p:txBody>
      </p:sp>
      <p:sp>
        <p:nvSpPr>
          <p:cNvPr id="44035" name="Rectangle 3"/>
          <p:cNvSpPr>
            <a:spLocks noGrp="1" noChangeArrowheads="1"/>
          </p:cNvSpPr>
          <p:nvPr>
            <p:ph idx="1"/>
          </p:nvPr>
        </p:nvSpPr>
        <p:spPr/>
        <p:txBody>
          <a:bodyPr/>
          <a:lstStyle/>
          <a:p>
            <a:r>
              <a:rPr lang="en-US" altLang="zh-CN" sz="1800"/>
              <a:t>Reduce number of context switches</a:t>
            </a:r>
          </a:p>
          <a:p>
            <a:r>
              <a:rPr lang="en-US" altLang="zh-CN" sz="1800"/>
              <a:t>Reduce data copying </a:t>
            </a:r>
          </a:p>
          <a:p>
            <a:r>
              <a:rPr lang="en-US" altLang="zh-CN" sz="1800"/>
              <a:t>Reduce interrupts by using large transfers, smart controllers, polling </a:t>
            </a:r>
          </a:p>
          <a:p>
            <a:r>
              <a:rPr lang="en-US" altLang="zh-CN" sz="1800"/>
              <a:t>Use DMA</a:t>
            </a:r>
          </a:p>
          <a:p>
            <a:r>
              <a:rPr lang="en-US" altLang="zh-CN" sz="1800"/>
              <a:t>Balance CPU, memory, bus, and I/O performance for highest throughput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altLang="zh-CN" dirty="0">
                <a:solidFill>
                  <a:srgbClr val="C00000"/>
                </a:solidFill>
                <a:ea typeface="楷体_GB2312" pitchFamily="49" charset="-122"/>
              </a:rPr>
              <a:t> Overview</a:t>
            </a:r>
          </a:p>
        </p:txBody>
      </p:sp>
      <p:sp>
        <p:nvSpPr>
          <p:cNvPr id="6147" name="Rectangle 3"/>
          <p:cNvSpPr>
            <a:spLocks noGrp="1" noChangeArrowheads="1"/>
          </p:cNvSpPr>
          <p:nvPr>
            <p:ph idx="1"/>
          </p:nvPr>
        </p:nvSpPr>
        <p:spPr/>
        <p:txBody>
          <a:bodyPr/>
          <a:lstStyle/>
          <a:p>
            <a:pPr algn="just"/>
            <a:r>
              <a:rPr kumimoji="0" lang="en-US" altLang="zh-CN" sz="2000" dirty="0"/>
              <a:t>The two main jobs of a computer:</a:t>
            </a:r>
          </a:p>
          <a:p>
            <a:pPr lvl="1" algn="just"/>
            <a:r>
              <a:rPr kumimoji="0" lang="en-US" altLang="zh-CN" sz="2000" dirty="0"/>
              <a:t>I/O (Input/Output)</a:t>
            </a:r>
          </a:p>
          <a:p>
            <a:pPr lvl="1" algn="just"/>
            <a:r>
              <a:rPr kumimoji="0" lang="en-US" altLang="zh-CN" sz="2000" dirty="0"/>
              <a:t>processing</a:t>
            </a:r>
          </a:p>
          <a:p>
            <a:pPr algn="just"/>
            <a:r>
              <a:rPr lang="en-US" altLang="zh-CN" sz="2000" dirty="0"/>
              <a:t>The control of devices </a:t>
            </a:r>
            <a:r>
              <a:rPr lang="en-US" altLang="zh-CN" sz="2000" dirty="0" err="1"/>
              <a:t>connneted</a:t>
            </a:r>
            <a:r>
              <a:rPr lang="en-US" altLang="zh-CN" sz="2000" dirty="0"/>
              <a:t> to the computer is a major concern of operating-system designers.</a:t>
            </a:r>
          </a:p>
          <a:p>
            <a:pPr algn="just"/>
            <a:r>
              <a:rPr lang="en-US" altLang="zh-CN" sz="2000" dirty="0">
                <a:latin typeface="楷体" pitchFamily="49" charset="-122"/>
                <a:ea typeface="楷体" pitchFamily="49" charset="-122"/>
              </a:rPr>
              <a:t>I/O</a:t>
            </a:r>
            <a:r>
              <a:rPr lang="zh-CN" altLang="en-US" sz="2000" dirty="0">
                <a:latin typeface="楷体" pitchFamily="49" charset="-122"/>
                <a:ea typeface="楷体" pitchFamily="49" charset="-122"/>
              </a:rPr>
              <a:t>设备技术出现两个相矛盾的趋势：</a:t>
            </a:r>
          </a:p>
          <a:p>
            <a:pPr lvl="1" algn="just"/>
            <a:r>
              <a:rPr lang="zh-CN" altLang="en-US" sz="2000" dirty="0">
                <a:latin typeface="楷体" pitchFamily="49" charset="-122"/>
                <a:ea typeface="楷体" pitchFamily="49" charset="-122"/>
              </a:rPr>
              <a:t>硬件和软件接口日益增长的标准化。</a:t>
            </a:r>
          </a:p>
          <a:p>
            <a:pPr lvl="1" algn="just"/>
            <a:r>
              <a:rPr lang="en-US" altLang="zh-CN" sz="2000" dirty="0">
                <a:latin typeface="楷体" pitchFamily="49" charset="-122"/>
                <a:ea typeface="楷体" pitchFamily="49" charset="-122"/>
              </a:rPr>
              <a:t>I/O</a:t>
            </a:r>
            <a:r>
              <a:rPr lang="zh-CN" altLang="en-US" sz="2000" dirty="0">
                <a:latin typeface="楷体" pitchFamily="49" charset="-122"/>
                <a:ea typeface="楷体" pitchFamily="49" charset="-122"/>
              </a:rPr>
              <a:t>设备日益增长的多样性。</a:t>
            </a:r>
          </a:p>
          <a:p>
            <a:pPr algn="just"/>
            <a:r>
              <a:rPr lang="zh-CN" altLang="en-US" sz="2000" dirty="0">
                <a:latin typeface="楷体" pitchFamily="49" charset="-122"/>
                <a:ea typeface="楷体" pitchFamily="49" charset="-122"/>
              </a:rPr>
              <a:t>操作系统内核设计成使用设备驱动程序模块的结构。</a:t>
            </a:r>
          </a:p>
          <a:p>
            <a:pPr algn="just"/>
            <a:r>
              <a:rPr lang="zh-CN" altLang="en-US" sz="2000" dirty="0">
                <a:solidFill>
                  <a:srgbClr val="FF3300"/>
                </a:solidFill>
                <a:latin typeface="楷体" pitchFamily="49" charset="-122"/>
                <a:ea typeface="楷体" pitchFamily="49" charset="-122"/>
              </a:rPr>
              <a:t>设备驱动程序</a:t>
            </a:r>
            <a:r>
              <a:rPr lang="zh-CN" altLang="en-US" sz="2000" dirty="0">
                <a:latin typeface="楷体" pitchFamily="49" charset="-122"/>
                <a:ea typeface="楷体" pitchFamily="49" charset="-122"/>
              </a:rPr>
              <a:t>为</a:t>
            </a:r>
            <a:r>
              <a:rPr lang="en-US" altLang="zh-CN" sz="2000" dirty="0">
                <a:latin typeface="楷体" pitchFamily="49" charset="-122"/>
                <a:ea typeface="楷体" pitchFamily="49" charset="-122"/>
              </a:rPr>
              <a:t>I/O</a:t>
            </a:r>
            <a:r>
              <a:rPr lang="zh-CN" altLang="en-US" sz="2000" dirty="0">
                <a:latin typeface="楷体" pitchFamily="49" charset="-122"/>
                <a:ea typeface="楷体" pitchFamily="49" charset="-122"/>
              </a:rPr>
              <a:t>子系统提供了统一接口。</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en-US" altLang="zh-CN"/>
              <a:t>Device-Functionality Progression</a:t>
            </a:r>
            <a:endParaRPr lang="en-US" altLang="zh-CN" sz="2400"/>
          </a:p>
        </p:txBody>
      </p:sp>
      <p:sp>
        <p:nvSpPr>
          <p:cNvPr id="2" name="内容占位符 1"/>
          <p:cNvSpPr>
            <a:spLocks noGrp="1"/>
          </p:cNvSpPr>
          <p:nvPr>
            <p:ph idx="1"/>
          </p:nvPr>
        </p:nvSpPr>
        <p:spPr/>
        <p:txBody>
          <a:bodyPr/>
          <a:lstStyle/>
          <a:p>
            <a:endParaRPr lang="zh-CN" altLang="en-US"/>
          </a:p>
        </p:txBody>
      </p:sp>
      <p:pic>
        <p:nvPicPr>
          <p:cNvPr id="45059"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7514" y="1316039"/>
            <a:ext cx="5946775" cy="4719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ctrTitle"/>
          </p:nvPr>
        </p:nvSpPr>
        <p:spPr/>
        <p:txBody>
          <a:bodyPr/>
          <a:lstStyle/>
          <a:p>
            <a:pPr eaLnBrk="1" hangingPunct="1"/>
            <a:r>
              <a:rPr lang="en-US" altLang="zh-CN" dirty="0"/>
              <a:t>End of Chapter 13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12.2 I/O Hardware</a:t>
            </a:r>
            <a:endParaRPr lang="zh-CN" altLang="en-US" dirty="0"/>
          </a:p>
        </p:txBody>
      </p:sp>
    </p:spTree>
    <p:extLst>
      <p:ext uri="{BB962C8B-B14F-4D97-AF65-F5344CB8AC3E}">
        <p14:creationId xmlns:p14="http://schemas.microsoft.com/office/powerpoint/2010/main" val="3173523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altLang="zh-CN" dirty="0">
                <a:solidFill>
                  <a:srgbClr val="C00000"/>
                </a:solidFill>
                <a:ea typeface="宋体" pitchFamily="2" charset="-122"/>
              </a:rPr>
              <a:t> </a:t>
            </a:r>
            <a:r>
              <a:rPr lang="en-US" altLang="zh-CN" dirty="0">
                <a:solidFill>
                  <a:srgbClr val="C00000"/>
                </a:solidFill>
              </a:rPr>
              <a:t>I/O Hardware</a:t>
            </a:r>
          </a:p>
        </p:txBody>
      </p:sp>
      <p:sp>
        <p:nvSpPr>
          <p:cNvPr id="7171" name="Rectangle 3"/>
          <p:cNvSpPr>
            <a:spLocks noGrp="1" noChangeArrowheads="1"/>
          </p:cNvSpPr>
          <p:nvPr>
            <p:ph idx="1"/>
          </p:nvPr>
        </p:nvSpPr>
        <p:spPr/>
        <p:txBody>
          <a:bodyPr/>
          <a:lstStyle/>
          <a:p>
            <a:r>
              <a:rPr lang="en-US" altLang="zh-CN" sz="2000" b="1" dirty="0">
                <a:latin typeface="Times New Roman" panose="02020603050405020304" pitchFamily="18" charset="0"/>
                <a:ea typeface="楷体" panose="02010609060101010101" pitchFamily="49" charset="-122"/>
                <a:cs typeface="Times New Roman" panose="02020603050405020304" pitchFamily="18" charset="0"/>
              </a:rPr>
              <a:t>I/O</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系统的组成：</a:t>
            </a:r>
          </a:p>
          <a:p>
            <a:pPr lvl="1"/>
            <a:r>
              <a:rPr lang="en-US" altLang="zh-CN" sz="2000" b="1" dirty="0">
                <a:latin typeface="Times New Roman" panose="02020603050405020304" pitchFamily="18" charset="0"/>
                <a:ea typeface="楷体" panose="02010609060101010101" pitchFamily="49" charset="-122"/>
                <a:cs typeface="Times New Roman" panose="02020603050405020304" pitchFamily="18" charset="0"/>
              </a:rPr>
              <a:t>PC BUS I/O</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系统 （</a:t>
            </a:r>
            <a:r>
              <a:rPr lang="en-US" altLang="zh-CN" sz="1800" b="1" dirty="0">
                <a:latin typeface="Times New Roman" panose="02020603050405020304" pitchFamily="18" charset="0"/>
                <a:ea typeface="楷体" panose="02010609060101010101" pitchFamily="49" charset="-122"/>
                <a:cs typeface="Times New Roman" panose="02020603050405020304" pitchFamily="18" charset="0"/>
                <a:hlinkClick r:id="rId3" action="ppaction://hlinksldjump"/>
              </a:rPr>
              <a:t>Fig </a:t>
            </a:r>
            <a:r>
              <a:rPr lang="zh-CN" altLang="en-US" sz="1800" b="1" dirty="0">
                <a:latin typeface="Times New Roman" panose="02020603050405020304" pitchFamily="18" charset="0"/>
                <a:ea typeface="楷体" panose="02010609060101010101" pitchFamily="49" charset="-122"/>
                <a:cs typeface="Times New Roman" panose="02020603050405020304" pitchFamily="18" charset="0"/>
              </a:rPr>
              <a:t>）</a:t>
            </a:r>
            <a:endParaRPr lang="zh-CN" altLang="en-US" sz="2000" b="1" dirty="0">
              <a:latin typeface="Times New Roman" panose="02020603050405020304" pitchFamily="18" charset="0"/>
              <a:ea typeface="楷体" panose="02010609060101010101" pitchFamily="49" charset="-122"/>
              <a:cs typeface="Times New Roman" panose="02020603050405020304" pitchFamily="18" charset="0"/>
            </a:endParaRPr>
          </a:p>
          <a:p>
            <a:pPr lvl="1"/>
            <a:r>
              <a:rPr lang="zh-CN" altLang="en-US" b="1" dirty="0">
                <a:latin typeface="Times New Roman" panose="02020603050405020304" pitchFamily="18" charset="0"/>
                <a:ea typeface="楷体" panose="02010609060101010101" pitchFamily="49" charset="-122"/>
                <a:cs typeface="Times New Roman" panose="02020603050405020304" pitchFamily="18" charset="0"/>
              </a:rPr>
              <a:t>大型</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机</a:t>
            </a:r>
            <a:r>
              <a:rPr lang="en-US" altLang="zh-CN" sz="2000" b="1" dirty="0">
                <a:latin typeface="Times New Roman" panose="02020603050405020304" pitchFamily="18" charset="0"/>
                <a:ea typeface="楷体" panose="02010609060101010101" pitchFamily="49" charset="-122"/>
                <a:cs typeface="Times New Roman" panose="02020603050405020304" pitchFamily="18" charset="0"/>
              </a:rPr>
              <a:t>I/O</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系统（</a:t>
            </a:r>
            <a:r>
              <a:rPr lang="en-US" altLang="zh-CN" sz="1800" b="1" dirty="0">
                <a:latin typeface="Times New Roman" panose="02020603050405020304" pitchFamily="18" charset="0"/>
                <a:ea typeface="楷体" panose="02010609060101010101" pitchFamily="49" charset="-122"/>
                <a:cs typeface="Times New Roman" panose="02020603050405020304" pitchFamily="18" charset="0"/>
                <a:hlinkClick r:id="rId4" action="ppaction://hlinksldjump"/>
              </a:rPr>
              <a:t>Fig </a:t>
            </a:r>
            <a:r>
              <a:rPr lang="zh-CN" altLang="en-US" sz="1800" b="1" dirty="0">
                <a:latin typeface="Times New Roman" panose="02020603050405020304" pitchFamily="18" charset="0"/>
                <a:ea typeface="楷体" panose="02010609060101010101" pitchFamily="49" charset="-122"/>
                <a:cs typeface="Times New Roman" panose="02020603050405020304" pitchFamily="18" charset="0"/>
              </a:rPr>
              <a:t>）</a:t>
            </a:r>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Common concepts</a:t>
            </a:r>
          </a:p>
          <a:p>
            <a:pPr lvl="1"/>
            <a:r>
              <a:rPr lang="en-US" altLang="zh-CN" sz="2000" dirty="0">
                <a:solidFill>
                  <a:srgbClr val="3366FF"/>
                </a:solidFill>
                <a:latin typeface="Times New Roman" panose="02020603050405020304" pitchFamily="18" charset="0"/>
                <a:ea typeface="楷体" panose="02010609060101010101" pitchFamily="49" charset="-122"/>
                <a:cs typeface="Times New Roman" panose="02020603050405020304" pitchFamily="18" charset="0"/>
              </a:rPr>
              <a:t>Port </a:t>
            </a:r>
            <a:r>
              <a:rPr lang="zh-CN" altLang="en-US" sz="2000" dirty="0">
                <a:solidFill>
                  <a:srgbClr val="3366FF"/>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端口</a:t>
            </a:r>
          </a:p>
          <a:p>
            <a:pPr lvl="1"/>
            <a:r>
              <a:rPr lang="en-US" altLang="zh-CN" sz="2000" dirty="0">
                <a:solidFill>
                  <a:srgbClr val="3366FF"/>
                </a:solidFill>
                <a:latin typeface="Times New Roman" panose="02020603050405020304" pitchFamily="18" charset="0"/>
                <a:ea typeface="楷体" panose="02010609060101010101" pitchFamily="49" charset="-122"/>
                <a:cs typeface="Times New Roman" panose="02020603050405020304" pitchFamily="18" charset="0"/>
              </a:rPr>
              <a:t>Bus</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 (</a:t>
            </a:r>
            <a:r>
              <a:rPr lang="en-US" altLang="zh-CN" sz="2000" dirty="0">
                <a:solidFill>
                  <a:srgbClr val="3366FF"/>
                </a:solidFill>
                <a:latin typeface="Times New Roman" panose="02020603050405020304" pitchFamily="18" charset="0"/>
                <a:ea typeface="楷体" panose="02010609060101010101" pitchFamily="49" charset="-122"/>
                <a:cs typeface="Times New Roman" panose="02020603050405020304" pitchFamily="18" charset="0"/>
              </a:rPr>
              <a:t>daisy chain </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or shared direct access)</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，总线</a:t>
            </a:r>
          </a:p>
          <a:p>
            <a:pPr lvl="1"/>
            <a:r>
              <a:rPr lang="en-US" altLang="zh-CN" sz="2000" dirty="0">
                <a:solidFill>
                  <a:srgbClr val="3366FF"/>
                </a:solidFill>
                <a:latin typeface="Times New Roman" panose="02020603050405020304" pitchFamily="18" charset="0"/>
                <a:ea typeface="楷体" panose="02010609060101010101" pitchFamily="49" charset="-122"/>
                <a:cs typeface="Times New Roman" panose="02020603050405020304" pitchFamily="18" charset="0"/>
              </a:rPr>
              <a:t>Controller</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 (</a:t>
            </a:r>
            <a:r>
              <a:rPr lang="en-US" altLang="zh-CN" sz="2000" dirty="0">
                <a:solidFill>
                  <a:srgbClr val="3366FF"/>
                </a:solidFill>
                <a:latin typeface="Times New Roman" panose="02020603050405020304" pitchFamily="18" charset="0"/>
                <a:ea typeface="楷体" panose="02010609060101010101" pitchFamily="49" charset="-122"/>
                <a:cs typeface="Times New Roman" panose="02020603050405020304" pitchFamily="18" charset="0"/>
              </a:rPr>
              <a:t>host adapter</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，控制器</a:t>
            </a:r>
          </a:p>
          <a:p>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I/O instructions control devices</a:t>
            </a:r>
          </a:p>
          <a:p>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Devices have addresses</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1600" b="1" dirty="0">
                <a:latin typeface="Times New Roman" panose="02020603050405020304" pitchFamily="18" charset="0"/>
                <a:ea typeface="楷体" panose="02010609060101010101" pitchFamily="49" charset="-122"/>
                <a:cs typeface="Times New Roman" panose="02020603050405020304" pitchFamily="18" charset="0"/>
              </a:rPr>
              <a:t>寻址方式）</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1600" b="1" dirty="0">
                <a:latin typeface="Times New Roman" panose="02020603050405020304" pitchFamily="18" charset="0"/>
                <a:ea typeface="楷体" panose="02010609060101010101" pitchFamily="49" charset="-122"/>
                <a:cs typeface="Times New Roman" panose="02020603050405020304" pitchFamily="18" charset="0"/>
              </a:rPr>
              <a:t> </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used by </a:t>
            </a:r>
          </a:p>
          <a:p>
            <a:pPr lvl="1"/>
            <a:r>
              <a:rPr lang="en-US" altLang="zh-CN" sz="2000" dirty="0">
                <a:solidFill>
                  <a:srgbClr val="3366FF"/>
                </a:solidFill>
                <a:latin typeface="Times New Roman" panose="02020603050405020304" pitchFamily="18" charset="0"/>
                <a:ea typeface="楷体" panose="02010609060101010101" pitchFamily="49" charset="-122"/>
                <a:cs typeface="Times New Roman" panose="02020603050405020304" pitchFamily="18" charset="0"/>
              </a:rPr>
              <a:t>Direct I/O instructions</a:t>
            </a:r>
          </a:p>
          <a:p>
            <a:pPr lvl="1"/>
            <a:r>
              <a:rPr lang="en-US" altLang="zh-CN" sz="2000" dirty="0">
                <a:solidFill>
                  <a:srgbClr val="3366FF"/>
                </a:solidFill>
                <a:latin typeface="Times New Roman" panose="02020603050405020304" pitchFamily="18" charset="0"/>
                <a:ea typeface="楷体" panose="02010609060101010101" pitchFamily="49" charset="-122"/>
                <a:cs typeface="Times New Roman" panose="02020603050405020304" pitchFamily="18" charset="0"/>
              </a:rPr>
              <a:t>Memory-mapped I/O</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026"/>
          <p:cNvSpPr>
            <a:spLocks noGrp="1" noChangeArrowheads="1"/>
          </p:cNvSpPr>
          <p:nvPr>
            <p:ph type="title"/>
          </p:nvPr>
        </p:nvSpPr>
        <p:spPr/>
        <p:txBody>
          <a:bodyPr/>
          <a:lstStyle/>
          <a:p>
            <a:pPr eaLnBrk="1" hangingPunct="1"/>
            <a:r>
              <a:rPr lang="en-US" altLang="zh-CN" dirty="0"/>
              <a:t>A Typical PC Bus Structure</a:t>
            </a:r>
            <a:endParaRPr lang="en-US" altLang="zh-CN" sz="2400" dirty="0"/>
          </a:p>
        </p:txBody>
      </p:sp>
      <p:sp>
        <p:nvSpPr>
          <p:cNvPr id="2" name="内容占位符 1"/>
          <p:cNvSpPr>
            <a:spLocks noGrp="1"/>
          </p:cNvSpPr>
          <p:nvPr>
            <p:ph idx="1"/>
          </p:nvPr>
        </p:nvSpPr>
        <p:spPr/>
        <p:txBody>
          <a:bodyPr/>
          <a:lstStyle/>
          <a:p>
            <a:endParaRPr lang="zh-CN" altLang="en-US"/>
          </a:p>
        </p:txBody>
      </p:sp>
      <p:pic>
        <p:nvPicPr>
          <p:cNvPr id="8195" name="Picture 103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2550" y="1046164"/>
            <a:ext cx="6692900" cy="5145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ltLang="zh-CN" sz="2800">
                <a:ea typeface="宋体" pitchFamily="2" charset="-122"/>
              </a:rPr>
              <a:t>Mainframe Systems </a:t>
            </a:r>
            <a:r>
              <a:rPr lang="zh-CN" altLang="en-US" sz="2800" b="0">
                <a:solidFill>
                  <a:srgbClr val="0000CC"/>
                </a:solidFill>
              </a:rPr>
              <a:t>大型机（主机）</a:t>
            </a:r>
            <a:r>
              <a:rPr lang="zh-CN" altLang="en-US" sz="2800" b="0">
                <a:solidFill>
                  <a:srgbClr val="0000CC"/>
                </a:solidFill>
                <a:ea typeface="宋体" pitchFamily="2" charset="-122"/>
              </a:rPr>
              <a:t>系统</a:t>
            </a:r>
          </a:p>
        </p:txBody>
      </p:sp>
      <p:sp>
        <p:nvSpPr>
          <p:cNvPr id="9219" name="Rectangle 3"/>
          <p:cNvSpPr>
            <a:spLocks noGrp="1" noChangeArrowheads="1"/>
          </p:cNvSpPr>
          <p:nvPr>
            <p:ph idx="1"/>
          </p:nvPr>
        </p:nvSpPr>
        <p:spPr/>
        <p:txBody>
          <a:bodyPr/>
          <a:lstStyle/>
          <a:p>
            <a:pPr>
              <a:buFont typeface="Monotype Sorts" pitchFamily="2" charset="2"/>
              <a:buNone/>
            </a:pPr>
            <a:endParaRPr lang="zh-CN" altLang="en-US" sz="1800" b="1" dirty="0">
              <a:latin typeface="Arial" pitchFamily="34" charset="0"/>
              <a:ea typeface="黑体" pitchFamily="49" charset="-122"/>
            </a:endParaRPr>
          </a:p>
          <a:p>
            <a:r>
              <a:rPr lang="zh-CN" altLang="en-US" sz="2000" b="1" dirty="0">
                <a:latin typeface="楷体_GB2312" pitchFamily="49" charset="-122"/>
                <a:ea typeface="楷体_GB2312" pitchFamily="49" charset="-122"/>
              </a:rPr>
              <a:t>这类计算机以存储器为中心，</a:t>
            </a:r>
            <a:r>
              <a:rPr lang="en-US" altLang="zh-CN" sz="2000" b="1" dirty="0">
                <a:latin typeface="楷体_GB2312" pitchFamily="49" charset="-122"/>
                <a:ea typeface="楷体_GB2312" pitchFamily="49" charset="-122"/>
              </a:rPr>
              <a:t>CPU</a:t>
            </a:r>
            <a:r>
              <a:rPr lang="zh-CN" altLang="en-US" sz="2000" b="1" dirty="0">
                <a:latin typeface="楷体_GB2312" pitchFamily="49" charset="-122"/>
                <a:ea typeface="楷体_GB2312" pitchFamily="49" charset="-122"/>
              </a:rPr>
              <a:t>和各种通道都与存储器相连。</a:t>
            </a:r>
          </a:p>
          <a:p>
            <a:pPr>
              <a:buFont typeface="Monotype Sorts" pitchFamily="2" charset="2"/>
              <a:buNone/>
            </a:pPr>
            <a:endParaRPr lang="zh-CN" altLang="en-US" sz="2000" b="1" dirty="0">
              <a:latin typeface="楷体_GB2312" pitchFamily="49" charset="-122"/>
              <a:ea typeface="楷体_GB2312" pitchFamily="49" charset="-122"/>
            </a:endParaRPr>
          </a:p>
          <a:p>
            <a:pPr>
              <a:buFont typeface="Monotype Sorts" pitchFamily="2" charset="2"/>
              <a:buNone/>
            </a:pPr>
            <a:endParaRPr lang="zh-CN" altLang="en-US" sz="1400" dirty="0">
              <a:latin typeface="宋体" pitchFamily="2" charset="-122"/>
            </a:endParaRPr>
          </a:p>
          <a:p>
            <a:pPr>
              <a:buFont typeface="Monotype Sorts" pitchFamily="2" charset="2"/>
              <a:buNone/>
            </a:pPr>
            <a:endParaRPr lang="zh-CN" altLang="en-US" sz="1400" dirty="0">
              <a:latin typeface="宋体" pitchFamily="2" charset="-122"/>
            </a:endParaRPr>
          </a:p>
          <a:p>
            <a:pPr>
              <a:buFont typeface="Monotype Sorts" pitchFamily="2" charset="2"/>
              <a:buNone/>
            </a:pPr>
            <a:endParaRPr lang="zh-CN" altLang="en-US" sz="1400" dirty="0">
              <a:latin typeface="宋体" pitchFamily="2" charset="-122"/>
            </a:endParaRPr>
          </a:p>
          <a:p>
            <a:pPr>
              <a:buFont typeface="Monotype Sorts" pitchFamily="2" charset="2"/>
              <a:buNone/>
            </a:pPr>
            <a:endParaRPr lang="zh-CN" altLang="en-US" sz="1400" dirty="0">
              <a:latin typeface="宋体" pitchFamily="2" charset="-122"/>
            </a:endParaRPr>
          </a:p>
          <a:p>
            <a:pPr>
              <a:buFont typeface="Monotype Sorts" pitchFamily="2" charset="2"/>
              <a:buNone/>
            </a:pPr>
            <a:endParaRPr lang="zh-CN" altLang="en-US" sz="1400" dirty="0">
              <a:latin typeface="宋体" pitchFamily="2" charset="-122"/>
            </a:endParaRPr>
          </a:p>
          <a:p>
            <a:pPr>
              <a:buFont typeface="Monotype Sorts" pitchFamily="2" charset="2"/>
              <a:buNone/>
            </a:pPr>
            <a:endParaRPr lang="zh-CN" altLang="en-US" sz="1400" dirty="0">
              <a:latin typeface="宋体" pitchFamily="2" charset="-122"/>
            </a:endParaRPr>
          </a:p>
          <a:p>
            <a:pPr>
              <a:buFont typeface="Monotype Sorts" pitchFamily="2" charset="2"/>
              <a:buNone/>
            </a:pPr>
            <a:endParaRPr lang="zh-CN" altLang="en-US" sz="1400" dirty="0">
              <a:latin typeface="宋体" pitchFamily="2" charset="-122"/>
            </a:endParaRPr>
          </a:p>
          <a:p>
            <a:pPr>
              <a:buFont typeface="Monotype Sorts" pitchFamily="2" charset="2"/>
              <a:buNone/>
            </a:pPr>
            <a:r>
              <a:rPr lang="zh-CN" altLang="en-US" sz="1400" dirty="0">
                <a:latin typeface="宋体" pitchFamily="2" charset="-122"/>
              </a:rPr>
              <a:t>                                                 </a:t>
            </a:r>
            <a:endParaRPr lang="en-US" altLang="zh-CN" sz="1800" dirty="0">
              <a:latin typeface="宋体" pitchFamily="2" charset="-122"/>
            </a:endParaRPr>
          </a:p>
        </p:txBody>
      </p:sp>
      <p:grpSp>
        <p:nvGrpSpPr>
          <p:cNvPr id="9220" name="Group 4"/>
          <p:cNvGrpSpPr>
            <a:grpSpLocks/>
          </p:cNvGrpSpPr>
          <p:nvPr/>
        </p:nvGrpSpPr>
        <p:grpSpPr bwMode="auto">
          <a:xfrm>
            <a:off x="2743200" y="2197303"/>
            <a:ext cx="6705600" cy="3810000"/>
            <a:chOff x="1557" y="7460"/>
            <a:chExt cx="7680" cy="3122"/>
          </a:xfrm>
        </p:grpSpPr>
        <p:sp>
          <p:nvSpPr>
            <p:cNvPr id="9221" name="Rectangle 5"/>
            <p:cNvSpPr>
              <a:spLocks noChangeArrowheads="1"/>
            </p:cNvSpPr>
            <p:nvPr/>
          </p:nvSpPr>
          <p:spPr bwMode="auto">
            <a:xfrm>
              <a:off x="1557" y="7460"/>
              <a:ext cx="840" cy="520"/>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just" eaLnBrk="1" hangingPunct="1"/>
              <a:r>
                <a:rPr kumimoji="1" lang="zh-CN" altLang="en-US" sz="2000">
                  <a:latin typeface="Times New Roman" pitchFamily="18" charset="0"/>
                  <a:ea typeface="宋体" pitchFamily="2" charset="-122"/>
                </a:rPr>
                <a:t>终端</a:t>
              </a:r>
              <a:endParaRPr kumimoji="1" lang="zh-CN" altLang="en-US">
                <a:latin typeface="Times New Roman" pitchFamily="18" charset="0"/>
                <a:ea typeface="宋体" pitchFamily="2" charset="-122"/>
              </a:endParaRPr>
            </a:p>
          </p:txBody>
        </p:sp>
        <p:sp>
          <p:nvSpPr>
            <p:cNvPr id="9222" name="Rectangle 6"/>
            <p:cNvSpPr>
              <a:spLocks noChangeArrowheads="1"/>
            </p:cNvSpPr>
            <p:nvPr/>
          </p:nvSpPr>
          <p:spPr bwMode="auto">
            <a:xfrm>
              <a:off x="1557" y="8816"/>
              <a:ext cx="960" cy="520"/>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just" eaLnBrk="1" hangingPunct="1"/>
              <a:r>
                <a:rPr kumimoji="1" lang="zh-CN" altLang="en-US" sz="1600">
                  <a:latin typeface="Times New Roman" pitchFamily="18" charset="0"/>
                  <a:ea typeface="宋体" pitchFamily="2" charset="-122"/>
                </a:rPr>
                <a:t>打印机</a:t>
              </a:r>
            </a:p>
          </p:txBody>
        </p:sp>
        <p:sp>
          <p:nvSpPr>
            <p:cNvPr id="9223" name="Rectangle 7"/>
            <p:cNvSpPr>
              <a:spLocks noChangeArrowheads="1"/>
            </p:cNvSpPr>
            <p:nvPr/>
          </p:nvSpPr>
          <p:spPr bwMode="auto">
            <a:xfrm>
              <a:off x="3237" y="7564"/>
              <a:ext cx="600" cy="1872"/>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just" eaLnBrk="1" hangingPunct="1"/>
              <a:endParaRPr kumimoji="1" lang="zh-CN" altLang="en-US" sz="1000">
                <a:latin typeface="Times New Roman" pitchFamily="18" charset="0"/>
                <a:ea typeface="宋体" pitchFamily="2" charset="-122"/>
              </a:endParaRPr>
            </a:p>
            <a:p>
              <a:pPr algn="just" eaLnBrk="1" hangingPunct="1"/>
              <a:endParaRPr kumimoji="1" lang="zh-CN" altLang="en-US" sz="2400">
                <a:latin typeface="Times New Roman" pitchFamily="18" charset="0"/>
                <a:ea typeface="宋体" pitchFamily="2" charset="-122"/>
              </a:endParaRPr>
            </a:p>
            <a:p>
              <a:pPr algn="just" eaLnBrk="1" hangingPunct="1"/>
              <a:r>
                <a:rPr kumimoji="1" lang="zh-CN" altLang="en-US" sz="2400">
                  <a:latin typeface="Times New Roman" pitchFamily="18" charset="0"/>
                  <a:ea typeface="宋体" pitchFamily="2" charset="-122"/>
                </a:rPr>
                <a:t>多</a:t>
              </a:r>
            </a:p>
            <a:p>
              <a:pPr algn="just" eaLnBrk="1" hangingPunct="1"/>
              <a:r>
                <a:rPr kumimoji="1" lang="zh-CN" altLang="en-US" sz="2400">
                  <a:latin typeface="Times New Roman" pitchFamily="18" charset="0"/>
                  <a:ea typeface="宋体" pitchFamily="2" charset="-122"/>
                </a:rPr>
                <a:t>路</a:t>
              </a:r>
            </a:p>
            <a:p>
              <a:pPr algn="just" eaLnBrk="1" hangingPunct="1"/>
              <a:r>
                <a:rPr kumimoji="1" lang="zh-CN" altLang="en-US" sz="2400">
                  <a:latin typeface="Times New Roman" pitchFamily="18" charset="0"/>
                  <a:ea typeface="宋体" pitchFamily="2" charset="-122"/>
                </a:rPr>
                <a:t>通道</a:t>
              </a:r>
              <a:r>
                <a:rPr kumimoji="1" lang="zh-CN" altLang="en-US" sz="1000">
                  <a:latin typeface="Times New Roman" pitchFamily="18" charset="0"/>
                  <a:ea typeface="宋体" pitchFamily="2" charset="-122"/>
                </a:rPr>
                <a:t>  </a:t>
              </a:r>
            </a:p>
          </p:txBody>
        </p:sp>
        <p:sp>
          <p:nvSpPr>
            <p:cNvPr id="9224" name="Rectangle 8"/>
            <p:cNvSpPr>
              <a:spLocks noChangeArrowheads="1"/>
            </p:cNvSpPr>
            <p:nvPr/>
          </p:nvSpPr>
          <p:spPr bwMode="auto">
            <a:xfrm>
              <a:off x="4677" y="7564"/>
              <a:ext cx="1320" cy="1352"/>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just" eaLnBrk="1" hangingPunct="1"/>
              <a:endParaRPr kumimoji="1" lang="zh-CN" altLang="en-US" sz="1000" dirty="0">
                <a:latin typeface="Times New Roman" pitchFamily="18" charset="0"/>
                <a:ea typeface="宋体" pitchFamily="2" charset="-122"/>
              </a:endParaRPr>
            </a:p>
            <a:p>
              <a:pPr algn="just" eaLnBrk="1" hangingPunct="1"/>
              <a:endParaRPr kumimoji="1" lang="zh-CN" altLang="en-US" sz="1000" dirty="0">
                <a:latin typeface="Times New Roman" pitchFamily="18" charset="0"/>
                <a:ea typeface="宋体" pitchFamily="2" charset="-122"/>
              </a:endParaRPr>
            </a:p>
            <a:p>
              <a:pPr algn="just" eaLnBrk="1" hangingPunct="1"/>
              <a:r>
                <a:rPr kumimoji="1" lang="zh-CN" altLang="en-US" sz="1000" dirty="0">
                  <a:latin typeface="Times New Roman" pitchFamily="18" charset="0"/>
                  <a:ea typeface="宋体" pitchFamily="2" charset="-122"/>
                </a:rPr>
                <a:t>  </a:t>
              </a:r>
              <a:r>
                <a:rPr kumimoji="1" lang="zh-CN" altLang="en-US" sz="2000" dirty="0">
                  <a:latin typeface="Times New Roman" pitchFamily="18" charset="0"/>
                  <a:ea typeface="宋体" pitchFamily="2" charset="-122"/>
                </a:rPr>
                <a:t>存储器</a:t>
              </a:r>
            </a:p>
          </p:txBody>
        </p:sp>
        <p:sp>
          <p:nvSpPr>
            <p:cNvPr id="9225" name="Rectangle 9"/>
            <p:cNvSpPr>
              <a:spLocks noChangeArrowheads="1"/>
            </p:cNvSpPr>
            <p:nvPr/>
          </p:nvSpPr>
          <p:spPr bwMode="auto">
            <a:xfrm>
              <a:off x="4677" y="10062"/>
              <a:ext cx="1320" cy="520"/>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just" eaLnBrk="1" hangingPunct="1"/>
              <a:r>
                <a:rPr kumimoji="1" lang="zh-CN" altLang="en-US" sz="1000">
                  <a:latin typeface="Times New Roman" pitchFamily="18" charset="0"/>
                  <a:ea typeface="宋体" pitchFamily="2" charset="-122"/>
                </a:rPr>
                <a:t>     </a:t>
              </a:r>
              <a:r>
                <a:rPr kumimoji="1" lang="zh-CN" altLang="en-US" sz="2400">
                  <a:latin typeface="Times New Roman" pitchFamily="18" charset="0"/>
                  <a:ea typeface="宋体" pitchFamily="2" charset="-122"/>
                </a:rPr>
                <a:t> </a:t>
              </a:r>
              <a:r>
                <a:rPr kumimoji="1" lang="en-US" altLang="zh-CN" sz="2400">
                  <a:latin typeface="Times New Roman" pitchFamily="18" charset="0"/>
                  <a:ea typeface="宋体" pitchFamily="2" charset="-122"/>
                </a:rPr>
                <a:t>CPU</a:t>
              </a:r>
              <a:endParaRPr kumimoji="1" lang="en-US" altLang="zh-CN">
                <a:latin typeface="Times New Roman" pitchFamily="18" charset="0"/>
                <a:ea typeface="宋体" pitchFamily="2" charset="-122"/>
              </a:endParaRPr>
            </a:p>
          </p:txBody>
        </p:sp>
        <p:sp>
          <p:nvSpPr>
            <p:cNvPr id="9226" name="Rectangle 10"/>
            <p:cNvSpPr>
              <a:spLocks noChangeArrowheads="1"/>
            </p:cNvSpPr>
            <p:nvPr/>
          </p:nvSpPr>
          <p:spPr bwMode="auto">
            <a:xfrm>
              <a:off x="6957" y="7460"/>
              <a:ext cx="600" cy="1768"/>
            </a:xfrm>
            <a:prstGeom prst="rect">
              <a:avLst/>
            </a:prstGeom>
            <a:solidFill>
              <a:srgbClr val="FFFFFF"/>
            </a:solidFill>
            <a:ln w="9525">
              <a:solidFill>
                <a:srgbClr val="000000"/>
              </a:solidFill>
              <a:miter lim="800000"/>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just" eaLnBrk="1" hangingPunct="1"/>
              <a:r>
                <a:rPr kumimoji="1" lang="zh-CN" altLang="en-US" sz="1000">
                  <a:latin typeface="Times New Roman" pitchFamily="18" charset="0"/>
                  <a:ea typeface="宋体" pitchFamily="2" charset="-122"/>
                </a:rPr>
                <a:t>    </a:t>
              </a:r>
            </a:p>
            <a:p>
              <a:pPr algn="just" eaLnBrk="1" hangingPunct="1"/>
              <a:endParaRPr kumimoji="1" lang="zh-CN" altLang="en-US" sz="1000">
                <a:latin typeface="Times New Roman" pitchFamily="18" charset="0"/>
                <a:ea typeface="宋体" pitchFamily="2" charset="-122"/>
              </a:endParaRPr>
            </a:p>
            <a:p>
              <a:pPr eaLnBrk="1" hangingPunct="1"/>
              <a:r>
                <a:rPr kumimoji="1" lang="zh-CN" altLang="en-US" sz="2400">
                  <a:latin typeface="Times New Roman" pitchFamily="18" charset="0"/>
                  <a:ea typeface="宋体" pitchFamily="2" charset="-122"/>
                </a:rPr>
                <a:t>选择通道</a:t>
              </a:r>
              <a:endParaRPr kumimoji="1" lang="zh-CN" altLang="en-US" sz="1000">
                <a:latin typeface="Times New Roman" pitchFamily="18" charset="0"/>
                <a:ea typeface="宋体" pitchFamily="2" charset="-122"/>
              </a:endParaRPr>
            </a:p>
          </p:txBody>
        </p:sp>
        <p:sp>
          <p:nvSpPr>
            <p:cNvPr id="9227" name="Oval 11"/>
            <p:cNvSpPr>
              <a:spLocks noChangeArrowheads="1"/>
            </p:cNvSpPr>
            <p:nvPr/>
          </p:nvSpPr>
          <p:spPr bwMode="auto">
            <a:xfrm>
              <a:off x="8757" y="7460"/>
              <a:ext cx="480" cy="416"/>
            </a:xfrm>
            <a:prstGeom prst="ellipse">
              <a:avLst/>
            </a:prstGeom>
            <a:solidFill>
              <a:srgbClr val="FFFFFF"/>
            </a:solidFill>
            <a:ln w="9525">
              <a:solidFill>
                <a:srgbClr val="000000"/>
              </a:solidFill>
              <a:round/>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endParaRPr lang="zh-CN" altLang="en-US"/>
            </a:p>
          </p:txBody>
        </p:sp>
        <p:sp>
          <p:nvSpPr>
            <p:cNvPr id="9228" name="Oval 12"/>
            <p:cNvSpPr>
              <a:spLocks noChangeArrowheads="1"/>
            </p:cNvSpPr>
            <p:nvPr/>
          </p:nvSpPr>
          <p:spPr bwMode="auto">
            <a:xfrm>
              <a:off x="8757" y="8190"/>
              <a:ext cx="480" cy="416"/>
            </a:xfrm>
            <a:prstGeom prst="ellipse">
              <a:avLst/>
            </a:prstGeom>
            <a:solidFill>
              <a:srgbClr val="FFFFFF"/>
            </a:solidFill>
            <a:ln w="9525">
              <a:solidFill>
                <a:srgbClr val="000000"/>
              </a:solidFill>
              <a:round/>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endParaRPr lang="zh-CN" altLang="en-US"/>
            </a:p>
          </p:txBody>
        </p:sp>
        <p:sp>
          <p:nvSpPr>
            <p:cNvPr id="9229" name="Oval 13"/>
            <p:cNvSpPr>
              <a:spLocks noChangeArrowheads="1"/>
            </p:cNvSpPr>
            <p:nvPr/>
          </p:nvSpPr>
          <p:spPr bwMode="auto">
            <a:xfrm>
              <a:off x="8757" y="9128"/>
              <a:ext cx="480" cy="416"/>
            </a:xfrm>
            <a:prstGeom prst="ellipse">
              <a:avLst/>
            </a:prstGeom>
            <a:solidFill>
              <a:srgbClr val="FFFFFF"/>
            </a:solidFill>
            <a:ln w="9525">
              <a:solidFill>
                <a:srgbClr val="000000"/>
              </a:solidFill>
              <a:round/>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endParaRPr lang="zh-CN" altLang="en-US"/>
            </a:p>
          </p:txBody>
        </p:sp>
        <p:sp>
          <p:nvSpPr>
            <p:cNvPr id="9230" name="Line 14"/>
            <p:cNvSpPr>
              <a:spLocks noChangeShapeType="1"/>
            </p:cNvSpPr>
            <p:nvPr/>
          </p:nvSpPr>
          <p:spPr bwMode="auto">
            <a:xfrm>
              <a:off x="2397" y="7669"/>
              <a:ext cx="840" cy="31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31" name="Line 15"/>
            <p:cNvSpPr>
              <a:spLocks noChangeShapeType="1"/>
            </p:cNvSpPr>
            <p:nvPr/>
          </p:nvSpPr>
          <p:spPr bwMode="auto">
            <a:xfrm>
              <a:off x="2397" y="8398"/>
              <a:ext cx="840"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32" name="Line 16"/>
            <p:cNvSpPr>
              <a:spLocks noChangeShapeType="1"/>
            </p:cNvSpPr>
            <p:nvPr/>
          </p:nvSpPr>
          <p:spPr bwMode="auto">
            <a:xfrm flipH="1">
              <a:off x="2517" y="8816"/>
              <a:ext cx="720" cy="31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33" name="AutoShape 17"/>
            <p:cNvSpPr>
              <a:spLocks noChangeArrowheads="1"/>
            </p:cNvSpPr>
            <p:nvPr/>
          </p:nvSpPr>
          <p:spPr bwMode="auto">
            <a:xfrm>
              <a:off x="3837" y="8294"/>
              <a:ext cx="840" cy="104"/>
            </a:xfrm>
            <a:prstGeom prst="leftRightArrow">
              <a:avLst>
                <a:gd name="adj1" fmla="val 50000"/>
                <a:gd name="adj2" fmla="val 161538"/>
              </a:avLst>
            </a:prstGeom>
            <a:solidFill>
              <a:srgbClr val="FFFFFF"/>
            </a:solidFill>
            <a:ln w="9525">
              <a:solidFill>
                <a:srgbClr val="000000"/>
              </a:solidFill>
              <a:miter lim="800000"/>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endParaRPr lang="zh-CN" altLang="en-US"/>
            </a:p>
          </p:txBody>
        </p:sp>
        <p:sp>
          <p:nvSpPr>
            <p:cNvPr id="9234" name="AutoShape 18"/>
            <p:cNvSpPr>
              <a:spLocks noChangeArrowheads="1"/>
            </p:cNvSpPr>
            <p:nvPr/>
          </p:nvSpPr>
          <p:spPr bwMode="auto">
            <a:xfrm>
              <a:off x="5997" y="8294"/>
              <a:ext cx="960" cy="104"/>
            </a:xfrm>
            <a:prstGeom prst="leftRightArrow">
              <a:avLst>
                <a:gd name="adj1" fmla="val 50000"/>
                <a:gd name="adj2" fmla="val 184615"/>
              </a:avLst>
            </a:prstGeom>
            <a:solidFill>
              <a:srgbClr val="FFFFFF"/>
            </a:solidFill>
            <a:ln w="9525">
              <a:solidFill>
                <a:srgbClr val="000000"/>
              </a:solidFill>
              <a:miter lim="800000"/>
              <a:headEnd/>
              <a:tailEnd/>
            </a:ln>
          </p:spPr>
          <p:txBody>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endParaRPr lang="zh-CN" altLang="en-US"/>
            </a:p>
          </p:txBody>
        </p:sp>
        <p:sp>
          <p:nvSpPr>
            <p:cNvPr id="9235" name="AutoShape 19"/>
            <p:cNvSpPr>
              <a:spLocks noChangeArrowheads="1"/>
            </p:cNvSpPr>
            <p:nvPr/>
          </p:nvSpPr>
          <p:spPr bwMode="auto">
            <a:xfrm>
              <a:off x="5157" y="8920"/>
              <a:ext cx="120" cy="936"/>
            </a:xfrm>
            <a:prstGeom prst="upDownArrow">
              <a:avLst>
                <a:gd name="adj1" fmla="val 50000"/>
                <a:gd name="adj2" fmla="val 156000"/>
              </a:avLst>
            </a:prstGeom>
            <a:solidFill>
              <a:srgbClr val="FFFFFF"/>
            </a:solidFill>
            <a:ln w="9525">
              <a:solidFill>
                <a:srgbClr val="000000"/>
              </a:solidFill>
              <a:miter lim="800000"/>
              <a:headEnd/>
              <a:tailEnd/>
            </a:ln>
          </p:spPr>
          <p:txBody>
            <a:bodyPr vert="eaVert"/>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endParaRPr lang="zh-CN" altLang="en-US"/>
            </a:p>
          </p:txBody>
        </p:sp>
        <p:sp>
          <p:nvSpPr>
            <p:cNvPr id="9236" name="Line 20"/>
            <p:cNvSpPr>
              <a:spLocks noChangeShapeType="1"/>
            </p:cNvSpPr>
            <p:nvPr/>
          </p:nvSpPr>
          <p:spPr bwMode="auto">
            <a:xfrm flipV="1">
              <a:off x="8157" y="7669"/>
              <a:ext cx="600" cy="416"/>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237" name="Line 21"/>
            <p:cNvSpPr>
              <a:spLocks noChangeShapeType="1"/>
            </p:cNvSpPr>
            <p:nvPr/>
          </p:nvSpPr>
          <p:spPr bwMode="auto">
            <a:xfrm>
              <a:off x="8277" y="8398"/>
              <a:ext cx="48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238" name="Line 22"/>
            <p:cNvSpPr>
              <a:spLocks noChangeShapeType="1"/>
            </p:cNvSpPr>
            <p:nvPr/>
          </p:nvSpPr>
          <p:spPr bwMode="auto">
            <a:xfrm>
              <a:off x="8157" y="8920"/>
              <a:ext cx="600" cy="31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239" name="Line 23"/>
            <p:cNvSpPr>
              <a:spLocks noChangeShapeType="1"/>
            </p:cNvSpPr>
            <p:nvPr/>
          </p:nvSpPr>
          <p:spPr bwMode="auto">
            <a:xfrm>
              <a:off x="7557" y="8398"/>
              <a:ext cx="36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240" name="Line 24"/>
            <p:cNvSpPr>
              <a:spLocks noChangeShapeType="1"/>
            </p:cNvSpPr>
            <p:nvPr/>
          </p:nvSpPr>
          <p:spPr bwMode="auto">
            <a:xfrm flipV="1">
              <a:off x="7917" y="7982"/>
              <a:ext cx="240" cy="416"/>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41" name="Line 25"/>
            <p:cNvSpPr>
              <a:spLocks noChangeShapeType="1"/>
            </p:cNvSpPr>
            <p:nvPr/>
          </p:nvSpPr>
          <p:spPr bwMode="auto">
            <a:xfrm flipH="1" flipV="1">
              <a:off x="3477" y="9441"/>
              <a:ext cx="1200" cy="728"/>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42" name="Line 26"/>
            <p:cNvSpPr>
              <a:spLocks noChangeShapeType="1"/>
            </p:cNvSpPr>
            <p:nvPr/>
          </p:nvSpPr>
          <p:spPr bwMode="auto">
            <a:xfrm flipH="1">
              <a:off x="5997" y="9210"/>
              <a:ext cx="1200" cy="96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Tree>
  </p:cSld>
  <p:clrMapOvr>
    <a:masterClrMapping/>
  </p:clrMapOvr>
  <p:transition/>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54890</TotalTime>
  <Words>3232</Words>
  <Application>Microsoft Office PowerPoint</Application>
  <PresentationFormat>宽屏</PresentationFormat>
  <Paragraphs>359</Paragraphs>
  <Slides>51</Slides>
  <Notes>40</Notes>
  <HiddenSlides>1</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51</vt:i4>
      </vt:variant>
    </vt:vector>
  </HeadingPairs>
  <TitlesOfParts>
    <vt:vector size="63" baseType="lpstr">
      <vt:lpstr>Monotype Sorts</vt:lpstr>
      <vt:lpstr>楷体</vt:lpstr>
      <vt:lpstr>楷体_GB2312</vt:lpstr>
      <vt:lpstr>宋体</vt:lpstr>
      <vt:lpstr>Arial</vt:lpstr>
      <vt:lpstr>Courier New</vt:lpstr>
      <vt:lpstr>Helvetica</vt:lpstr>
      <vt:lpstr>Times New Roman</vt:lpstr>
      <vt:lpstr>Verdana</vt:lpstr>
      <vt:lpstr>Webdings</vt:lpstr>
      <vt:lpstr>Wingdings</vt:lpstr>
      <vt:lpstr>os-8</vt:lpstr>
      <vt:lpstr>Chapter 13:  I/O Systems</vt:lpstr>
      <vt:lpstr>Chapter 13:  I/O Systems</vt:lpstr>
      <vt:lpstr>Objectives</vt:lpstr>
      <vt:lpstr>13.1 Overview</vt:lpstr>
      <vt:lpstr> Overview</vt:lpstr>
      <vt:lpstr>12.2 I/O Hardware</vt:lpstr>
      <vt:lpstr> I/O Hardware</vt:lpstr>
      <vt:lpstr>A Typical PC Bus Structure</vt:lpstr>
      <vt:lpstr>Mainframe Systems 大型机（主机）系统</vt:lpstr>
      <vt:lpstr>Device I/O Port Locations on PCs (partial)</vt:lpstr>
      <vt:lpstr>I/O方式</vt:lpstr>
      <vt:lpstr>二、Interrupts中断</vt:lpstr>
      <vt:lpstr>Interrupt-Driven I/O Cycle</vt:lpstr>
      <vt:lpstr>Intel Pentium Processor Event-Vector Table</vt:lpstr>
      <vt:lpstr>Interrupt vectors in Linux</vt:lpstr>
      <vt:lpstr>An example of IRQ(interrupts  Request) assignment to I/O devices</vt:lpstr>
      <vt:lpstr>三、Direct Memory Access（DMA）</vt:lpstr>
      <vt:lpstr>Six Step Process to Perform DMA Transfer</vt:lpstr>
      <vt:lpstr>13.3 Application I/O Interface</vt:lpstr>
      <vt:lpstr> Application I/O Interface</vt:lpstr>
      <vt:lpstr>A Kernel I/O Structure</vt:lpstr>
      <vt:lpstr>Characteristics of I/O Devices</vt:lpstr>
      <vt:lpstr>Block and Character Devices（块和字符设备）</vt:lpstr>
      <vt:lpstr>Network Devices（网络设备）</vt:lpstr>
      <vt:lpstr>Clocks and Timers（时钟和定时器）</vt:lpstr>
      <vt:lpstr>Blocking and Nonblocking I/O（阻塞和非阻塞I/O）</vt:lpstr>
      <vt:lpstr>Two I/O Methods</vt:lpstr>
      <vt:lpstr>Asynchronous（异步） </vt:lpstr>
      <vt:lpstr>13.4 Kernel I/O Subsystem</vt:lpstr>
      <vt:lpstr> Kernel I/O Subsystem</vt:lpstr>
      <vt:lpstr>I/O调度</vt:lpstr>
      <vt:lpstr>Device-status Table</vt:lpstr>
      <vt:lpstr>缓冲buffer</vt:lpstr>
      <vt:lpstr>Sun Enterprise 6000 Device-Transfer Rates</vt:lpstr>
      <vt:lpstr>Kernel I/O Subsystem</vt:lpstr>
      <vt:lpstr>假脱机技术</vt:lpstr>
      <vt:lpstr>Device reservation &amp; Error Handling</vt:lpstr>
      <vt:lpstr>I/O Protection</vt:lpstr>
      <vt:lpstr>Use of a System Call to Perform I/O</vt:lpstr>
      <vt:lpstr>Kernel Data Structures</vt:lpstr>
      <vt:lpstr>UNIX I/O Kernel Structure</vt:lpstr>
      <vt:lpstr>13.5 I/O Requests to Hardware Operations</vt:lpstr>
      <vt:lpstr> I/O Requests to Hardware Operations</vt:lpstr>
      <vt:lpstr>Life Cycle of An I/O Request</vt:lpstr>
      <vt:lpstr>13.6 STREAMS</vt:lpstr>
      <vt:lpstr>The STREAMS Structure</vt:lpstr>
      <vt:lpstr>13.7 Performance</vt:lpstr>
      <vt:lpstr>Intercomputer Communications</vt:lpstr>
      <vt:lpstr>Improving Performance</vt:lpstr>
      <vt:lpstr>Device-Functionality Progression</vt:lpstr>
      <vt:lpstr>End of Chapter 13</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jjm</dc:creator>
  <cp:lastModifiedBy>xtommy</cp:lastModifiedBy>
  <cp:revision>186</cp:revision>
  <cp:lastPrinted>1999-06-28T19:27:31Z</cp:lastPrinted>
  <dcterms:created xsi:type="dcterms:W3CDTF">2008-08-27T18:50:05Z</dcterms:created>
  <dcterms:modified xsi:type="dcterms:W3CDTF">2023-12-24T12:29:00Z</dcterms:modified>
</cp:coreProperties>
</file>

<file path=docProps/thumbnail.jpeg>
</file>